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0" r:id="rId3"/>
    <p:sldId id="261" r:id="rId4"/>
    <p:sldId id="262" r:id="rId5"/>
    <p:sldId id="257" r:id="rId6"/>
    <p:sldId id="267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A"/>
    <a:srgbClr val="353637"/>
    <a:srgbClr val="F7A800"/>
    <a:srgbClr val="4D4E50"/>
    <a:srgbClr val="404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25E8-AA97-437B-970B-4AA09A39B56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C6553-DB2D-4A25-AE19-46B6A285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5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6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Mobile app lets tech-savvy consumers manage their CDH accounts right from their phone.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Mobile adds a whole new dimension of flexibility for your “on-the-go” participants, giving them a convenient way to access their healthcare spending accounts – securely, at any time and from virtually anywhere. </a:t>
            </a:r>
          </a:p>
        </p:txBody>
      </p:sp>
    </p:spTree>
    <p:extLst>
      <p:ext uri="{BB962C8B-B14F-4D97-AF65-F5344CB8AC3E}">
        <p14:creationId xmlns:p14="http://schemas.microsoft.com/office/powerpoint/2010/main" val="73284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D0F6-724B-49B9-B1B2-26C64E20AD3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C09-F3EE-46C3-941A-F98227870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53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D0F6-724B-49B9-B1B2-26C64E20AD3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C09-F3EE-46C3-941A-F98227870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4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D0F6-724B-49B9-B1B2-26C64E20AD3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C09-F3EE-46C3-941A-F98227870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Picture Horizontal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701AD3F-EA0A-4016-81A6-8D7E4ABBE3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389438"/>
          </a:xfrm>
          <a:pattFill prst="pct5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txBody>
          <a:bodyPr vert="horz" wrap="square" lIns="182880" tIns="182880" rIns="182880" bIns="182880" rtlCol="0" anchor="ctr">
            <a:noAutofit/>
          </a:bodyPr>
          <a:lstStyle>
            <a:lvl1pPr algn="ctr">
              <a:defRPr lang="en-US" dirty="0">
                <a:solidFill>
                  <a:sysClr val="windowText" lastClr="000000"/>
                </a:solidFill>
              </a:defRPr>
            </a:lvl1pPr>
          </a:lstStyle>
          <a:p>
            <a:pPr lvl="0" algn="ctr"/>
            <a:r>
              <a:rPr lang="en-US" dirty="0"/>
              <a:t>Insert picture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5A35621-7666-4E64-A935-3B67D1246CB9}"/>
              </a:ext>
            </a:extLst>
          </p:cNvPr>
          <p:cNvSpPr/>
          <p:nvPr/>
        </p:nvSpPr>
        <p:spPr bwMode="auto">
          <a:xfrm>
            <a:off x="0" y="3706368"/>
            <a:ext cx="12192000" cy="844340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4" tIns="146300" rIns="182874" bIns="1463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solidFill>
                <a:schemeClr val="tx2"/>
              </a:solidFill>
              <a:cs typeface="Segoe UI Semilight" panose="020B04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7D0C3D-3E7C-4A71-8870-4A255F13CC4F}"/>
              </a:ext>
            </a:extLst>
          </p:cNvPr>
          <p:cNvSpPr/>
          <p:nvPr/>
        </p:nvSpPr>
        <p:spPr bwMode="auto">
          <a:xfrm>
            <a:off x="0" y="4388986"/>
            <a:ext cx="12192000" cy="246901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4" tIns="146300" rIns="182874" bIns="1463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25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688" y="4366041"/>
            <a:ext cx="11604625" cy="861774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93689" y="5189206"/>
            <a:ext cx="11604625" cy="677108"/>
          </a:xfrm>
          <a:noFill/>
        </p:spPr>
        <p:txBody>
          <a:bodyPr wrap="square" lIns="182880" tIns="182880" rIns="182880" bIns="182880">
            <a:spAutoFit/>
          </a:bodyPr>
          <a:lstStyle>
            <a:lvl1pPr marL="0" indent="0" algn="ctr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D776D7-C894-4821-8379-B78FD6761F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E254AD4-92CC-4440-A64D-D86D105B0794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B01D6C-80F1-497C-93FB-A7EFBB5D75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z="800" dirty="0">
                <a:sym typeface="Helvetica Light"/>
              </a:rPr>
              <a:t>Proprietary &amp; Confidential | ©2019 WEX Health,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237414-A8D4-43B0-97E8-E87E39B5F1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70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Picture Horizontal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701AD3F-EA0A-4016-81A6-8D7E4ABBE3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389438"/>
          </a:xfrm>
          <a:pattFill prst="pct5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txBody>
          <a:bodyPr vert="horz" wrap="square" lIns="182880" tIns="182880" rIns="182880" bIns="182880" rtlCol="0" anchor="ctr">
            <a:noAutofit/>
          </a:bodyPr>
          <a:lstStyle>
            <a:lvl1pPr algn="ctr">
              <a:defRPr lang="en-US" dirty="0">
                <a:solidFill>
                  <a:sysClr val="windowText" lastClr="000000"/>
                </a:solidFill>
              </a:defRPr>
            </a:lvl1pPr>
          </a:lstStyle>
          <a:p>
            <a:pPr lvl="0" algn="ctr"/>
            <a:r>
              <a:rPr lang="en-US" dirty="0"/>
              <a:t>Insert picture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5A35621-7666-4E64-A935-3B67D1246CB9}"/>
              </a:ext>
            </a:extLst>
          </p:cNvPr>
          <p:cNvSpPr/>
          <p:nvPr/>
        </p:nvSpPr>
        <p:spPr bwMode="auto">
          <a:xfrm>
            <a:off x="0" y="3706368"/>
            <a:ext cx="12192000" cy="844340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4" tIns="146300" rIns="182874" bIns="1463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solidFill>
                <a:schemeClr val="tx2"/>
              </a:solidFill>
              <a:cs typeface="Segoe UI Semilight" panose="020B04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7D0C3D-3E7C-4A71-8870-4A255F13CC4F}"/>
              </a:ext>
            </a:extLst>
          </p:cNvPr>
          <p:cNvSpPr/>
          <p:nvPr/>
        </p:nvSpPr>
        <p:spPr bwMode="auto">
          <a:xfrm>
            <a:off x="0" y="4388986"/>
            <a:ext cx="12192000" cy="246901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4" tIns="146300" rIns="182874" bIns="1463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25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D776D7-C894-4821-8379-B78FD6761F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E254AD4-92CC-4440-A64D-D86D105B0794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B01D6C-80F1-497C-93FB-A7EFBB5D75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z="800" dirty="0">
                <a:sym typeface="Helvetica Light"/>
              </a:rPr>
              <a:t>Proprietary &amp; Confidential | ©2019 WEX Health,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237414-A8D4-43B0-97E8-E87E39B5F1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C5C31BF1-3F72-40AD-8079-CAD8635A5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688" y="4761719"/>
            <a:ext cx="11604625" cy="861774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</p:spTree>
    <p:extLst>
      <p:ext uri="{BB962C8B-B14F-4D97-AF65-F5344CB8AC3E}">
        <p14:creationId xmlns:p14="http://schemas.microsoft.com/office/powerpoint/2010/main" val="3345824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ext - Picture Vertical Left with Sub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E122660-B37D-470C-A976-F17008024C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04110" y="0"/>
            <a:ext cx="6458841" cy="68580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182880" tIns="182880" rIns="182880" bIns="182880" rtlCol="0" anchor="ctr">
            <a:no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671C7695-27F1-469A-940D-3A2C47B035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6D9EB3-816C-4194-AD4E-CA2C93A37B03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36BE24F5-BB17-4959-9D6E-5BA30357CC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66716" y="6611260"/>
            <a:ext cx="4137645" cy="215444"/>
          </a:xfrm>
        </p:spPr>
        <p:txBody>
          <a:bodyPr/>
          <a:lstStyle>
            <a:lvl1pPr marL="0" marR="0" indent="0" algn="l" defTabSz="5803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z="800" dirty="0">
                <a:solidFill>
                  <a:schemeClr val="tx1"/>
                </a:solidFill>
                <a:sym typeface="Helvetica Light"/>
              </a:rPr>
              <a:t>Proprietary &amp; Confidential | ©2019 WEX Health, Inc.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E2FF932-BD7F-4A38-8191-C855958BB5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AA684-FD67-4B95-BF95-9D7BF13C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31100BC-4A4A-4EF3-8536-994603E4F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700" y="1447800"/>
            <a:ext cx="5241925" cy="443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2712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1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Text - Picture Vertical Left with Sub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671C7695-27F1-469A-940D-3A2C47B035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6D9EB3-816C-4194-AD4E-CA2C93A37B03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36BE24F5-BB17-4959-9D6E-5BA30357CC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66716" y="6611260"/>
            <a:ext cx="4137645" cy="215444"/>
          </a:xfrm>
        </p:spPr>
        <p:txBody>
          <a:bodyPr/>
          <a:lstStyle>
            <a:lvl1pPr marL="0" marR="0" indent="0" algn="l" defTabSz="5803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z="800" dirty="0">
                <a:solidFill>
                  <a:schemeClr val="tx1"/>
                </a:solidFill>
                <a:sym typeface="Helvetica Light"/>
              </a:rPr>
              <a:t>Proprietary &amp; Confidential | ©2019 WEX Health, Inc.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E2FF932-BD7F-4A38-8191-C855958BB5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7DBE6FF-43D0-4F9E-9F96-6E21DC4E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7" y="1892143"/>
            <a:ext cx="4600760" cy="75209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248130-9DC1-43BF-8D6A-EBB42F8E3D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4841" y="2490660"/>
            <a:ext cx="4594874" cy="499552"/>
          </a:xfrm>
        </p:spPr>
        <p:txBody>
          <a:bodyPr/>
          <a:lstStyle/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F8CACC7E-A660-4694-BE45-66566E149F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841" y="3005272"/>
            <a:ext cx="4594874" cy="1795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461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12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ext - Picture Vertical Left with Sub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671C7695-27F1-469A-940D-3A2C47B035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6D9EB3-816C-4194-AD4E-CA2C93A37B03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36BE24F5-BB17-4959-9D6E-5BA30357CC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66716" y="6611260"/>
            <a:ext cx="4137645" cy="215444"/>
          </a:xfrm>
        </p:spPr>
        <p:txBody>
          <a:bodyPr/>
          <a:lstStyle>
            <a:lvl1pPr marL="0" marR="0" indent="0" algn="l" defTabSz="5803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z="800" dirty="0">
                <a:solidFill>
                  <a:schemeClr val="tx1"/>
                </a:solidFill>
                <a:sym typeface="Helvetica Light"/>
              </a:rPr>
              <a:t>Proprietary &amp; Confidential | ©2019 WEX Health, Inc.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E2FF932-BD7F-4A38-8191-C855958BB5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7DBE6FF-43D0-4F9E-9F96-6E21DC4E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7" y="1892143"/>
            <a:ext cx="4611660" cy="75209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F8CACC7E-A660-4694-BE45-66566E149F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841" y="2531268"/>
            <a:ext cx="4605760" cy="1795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7117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12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Text - Picture Vertical Left with Sub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671C7695-27F1-469A-940D-3A2C47B035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6D9EB3-816C-4194-AD4E-CA2C93A37B03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36BE24F5-BB17-4959-9D6E-5BA30357CC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66716" y="6611260"/>
            <a:ext cx="4137645" cy="215444"/>
          </a:xfrm>
        </p:spPr>
        <p:txBody>
          <a:bodyPr/>
          <a:lstStyle>
            <a:lvl1pPr marL="0" marR="0" indent="0" algn="l" defTabSz="5803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z="800" dirty="0">
                <a:solidFill>
                  <a:schemeClr val="tx1"/>
                </a:solidFill>
                <a:sym typeface="Helvetica Light"/>
              </a:rPr>
              <a:t>Proprietary &amp; Confidential | ©2019 WEX Health, Inc.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E2FF932-BD7F-4A38-8191-C855958BB5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7DBE6FF-43D0-4F9E-9F96-6E21DC4E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6" y="1892143"/>
            <a:ext cx="5990988" cy="75209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F8CACC7E-A660-4694-BE45-66566E149F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617" y="2531268"/>
            <a:ext cx="5462546" cy="1795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0337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12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HEADER Picture plus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784100" y="-3"/>
            <a:ext cx="34079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4573001" y="4"/>
            <a:ext cx="4211102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2000" b="0" i="0" cap="none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95A83A-9A39-4A20-93DC-27EC857DC61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8991600" y="644779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354" rtl="0" eaLnBrk="1" latinLnBrk="0" hangingPunct="1">
              <a:defRPr lang="en-US" sz="900" b="1" i="0" kern="1200" cap="all" spc="300" baseline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FC1AE-DE0D-42E4-A560-86B2F8B117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87C606A3-C17A-4E6C-9B7A-C6314A8D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7" y="1892143"/>
            <a:ext cx="4176006" cy="75209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F349D1DC-E149-4F53-826E-2AC00DB831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841" y="2531268"/>
            <a:ext cx="4170663" cy="1795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7909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Second &amp; Third  LEF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4EF056C-B128-449C-9913-BB8CEE5B7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938838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A28B859-AC67-4C79-9B94-EACDD8559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45799" y="6369846"/>
            <a:ext cx="131868" cy="482055"/>
          </a:xfrm>
        </p:spPr>
        <p:txBody>
          <a:bodyPr/>
          <a:lstStyle>
            <a:lvl1pPr>
              <a:defRPr sz="844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A196E3-5823-4493-B755-627FE0F440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458913"/>
            <a:ext cx="5938838" cy="3876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1B3D14D1-BA51-4F7B-88CA-2007832C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942" y="274320"/>
            <a:ext cx="5847977" cy="75209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105" y="6495474"/>
            <a:ext cx="2182382" cy="180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l" defTabSz="5804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3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Proprietary &amp; Confidential | ©2018 WEX Health, Inc.</a:t>
            </a:r>
          </a:p>
        </p:txBody>
      </p:sp>
    </p:spTree>
    <p:extLst>
      <p:ext uri="{BB962C8B-B14F-4D97-AF65-F5344CB8AC3E}">
        <p14:creationId xmlns:p14="http://schemas.microsoft.com/office/powerpoint/2010/main" val="33326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D0F6-724B-49B9-B1B2-26C64E20AD3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C09-F3EE-46C3-941A-F98227870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25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Second &amp; Third  LEF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A28B859-AC67-4C79-9B94-EACDD8559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45799" y="6369846"/>
            <a:ext cx="131868" cy="482055"/>
          </a:xfrm>
        </p:spPr>
        <p:txBody>
          <a:bodyPr/>
          <a:lstStyle>
            <a:lvl1pPr>
              <a:defRPr sz="844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A196E3-5823-4493-B755-627FE0F440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458913"/>
            <a:ext cx="5938838" cy="3876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1B3D14D1-BA51-4F7B-88CA-2007832C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942" y="274320"/>
            <a:ext cx="5847977" cy="75209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105" y="6495474"/>
            <a:ext cx="2182382" cy="180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l" defTabSz="5804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3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Proprietary &amp; Confidential | ©2018 WEX Health, Inc.</a:t>
            </a:r>
          </a:p>
        </p:txBody>
      </p:sp>
    </p:spTree>
    <p:extLst>
      <p:ext uri="{BB962C8B-B14F-4D97-AF65-F5344CB8AC3E}">
        <p14:creationId xmlns:p14="http://schemas.microsoft.com/office/powerpoint/2010/main" val="27564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CBFF5EA-FECF-40A0-9699-012ADF5F2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A6E1950-137F-4EE2-A726-9559F818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4E30F999-0331-4253-87D9-9F0DCEAA9B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080" y="857251"/>
            <a:ext cx="11658600" cy="672364"/>
          </a:xfrm>
        </p:spPr>
        <p:txBody>
          <a:bodyPr wrap="square">
            <a:noAutofit/>
          </a:bodyPr>
          <a:lstStyle>
            <a:lvl1pPr algn="ctr">
              <a:defRPr lang="en-US" sz="1969" kern="1200" spc="0" baseline="0" dirty="0">
                <a:solidFill>
                  <a:schemeClr val="accent2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3269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4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s Bullets Second &amp;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977980D-7C12-487C-9567-E00B9B0D74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310394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A28B859-AC67-4C79-9B94-EACDD8559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45799" y="6369846"/>
            <a:ext cx="131868" cy="482055"/>
          </a:xfrm>
        </p:spPr>
        <p:txBody>
          <a:bodyPr/>
          <a:lstStyle>
            <a:lvl1pPr>
              <a:defRPr sz="844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105" y="6495474"/>
            <a:ext cx="2182382" cy="180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l" defTabSz="5804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3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Proprietary &amp; Confidential | ©2018 WEX Health, Inc.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8978A62-49B7-4AC3-A820-2857A37B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92" y="2562930"/>
            <a:ext cx="11090334" cy="541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DEE89C-29B0-4A68-AEDB-4F239F4BEF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7663" y="3294924"/>
            <a:ext cx="3749040" cy="3111308"/>
          </a:xfrm>
        </p:spPr>
        <p:txBody>
          <a:bodyPr lIns="91440" tIns="91440" rIns="91440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3EFD44A0-80C4-4607-840D-B28307B94E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14481" y="3294924"/>
            <a:ext cx="3749040" cy="3111308"/>
          </a:xfrm>
        </p:spPr>
        <p:txBody>
          <a:bodyPr lIns="91440" tIns="91440" r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C94B5FB-A704-41FB-B1A9-24681D8220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81299" y="3294924"/>
            <a:ext cx="3749040" cy="3111308"/>
          </a:xfrm>
        </p:spPr>
        <p:txBody>
          <a:bodyPr lIns="91440" tIns="91440" rIns="91440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29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Columns Bullets Second &amp;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977980D-7C12-487C-9567-E00B9B0D74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926330" cy="693801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A28B859-AC67-4C79-9B94-EACDD8559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45799" y="6369846"/>
            <a:ext cx="131868" cy="482055"/>
          </a:xfrm>
        </p:spPr>
        <p:txBody>
          <a:bodyPr/>
          <a:lstStyle>
            <a:lvl1pPr>
              <a:defRPr sz="844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105" y="6495474"/>
            <a:ext cx="2182382" cy="180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l" defTabSz="5804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3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Proprietary &amp; Confidential | ©2018 WEX Health, Inc.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8978A62-49B7-4AC3-A820-2857A37B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027" y="266701"/>
            <a:ext cx="7096398" cy="83067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DEE89C-29B0-4A68-AEDB-4F239F4BEF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33350" y="1214562"/>
            <a:ext cx="7058649" cy="1128963"/>
          </a:xfrm>
        </p:spPr>
        <p:txBody>
          <a:bodyPr lIns="91440" tIns="91440" rIns="91440" bIns="9144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3EFD44A0-80C4-4607-840D-B28307B94E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3350" y="3550990"/>
            <a:ext cx="7058649" cy="881880"/>
          </a:xfrm>
        </p:spPr>
        <p:txBody>
          <a:bodyPr lIns="91440" tIns="91440" rIns="91440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C94B5FB-A704-41FB-B1A9-24681D8220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97780" y="4969674"/>
            <a:ext cx="7058649" cy="1347527"/>
          </a:xfrm>
        </p:spPr>
        <p:txBody>
          <a:bodyPr lIns="91440" tIns="91440" rIns="91440" bIns="91440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s Bullets Second &amp;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977980D-7C12-487C-9567-E00B9B0D74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294342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A28B859-AC67-4C79-9B94-EACDD8559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45799" y="6369846"/>
            <a:ext cx="131868" cy="482055"/>
          </a:xfrm>
        </p:spPr>
        <p:txBody>
          <a:bodyPr/>
          <a:lstStyle>
            <a:lvl1pPr>
              <a:defRPr sz="844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105" y="6495474"/>
            <a:ext cx="2182382" cy="180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l" defTabSz="5804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3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Proprietary &amp; Confidential | ©2018 WEX Health, Inc.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8978A62-49B7-4AC3-A820-2857A37B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92" y="2973891"/>
            <a:ext cx="11090334" cy="5410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8E1C8B1C-66E3-4836-9955-8122805B1B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0492" y="4261713"/>
            <a:ext cx="3474720" cy="68341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87" b="1" cap="all" spc="0" baseline="0">
                <a:solidFill>
                  <a:schemeClr val="accent1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DE5C2318-AEC7-43FE-A3E9-565213396B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91" y="3692180"/>
            <a:ext cx="11090333" cy="367889"/>
          </a:xfrm>
        </p:spPr>
        <p:txBody>
          <a:bodyPr wrap="none">
            <a:noAutofit/>
          </a:bodyPr>
          <a:lstStyle>
            <a:lvl1pPr algn="ctr">
              <a:defRPr lang="en-US" sz="1969" kern="1200" spc="0" baseline="0" dirty="0">
                <a:solidFill>
                  <a:schemeClr val="accent2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3269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7E1F20E5-7F03-487D-8614-EFAAE7706685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368586" y="4261713"/>
            <a:ext cx="3474720" cy="68341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87" b="1" cap="all" spc="0" baseline="0">
                <a:solidFill>
                  <a:schemeClr val="accent1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92D96B94-017D-4747-8C4F-D12ABBC73FE8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982636" y="4261713"/>
            <a:ext cx="3863163" cy="68341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87" b="1" cap="all" spc="0" baseline="0">
                <a:solidFill>
                  <a:schemeClr val="accent1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C231A1-9319-4BFB-8CA4-6BB1945399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0492" y="4718819"/>
            <a:ext cx="3474720" cy="2462213"/>
          </a:xfrm>
        </p:spPr>
        <p:txBody>
          <a:bodyPr wrap="square">
            <a:spAutoFit/>
          </a:bodyPr>
          <a:lstStyle>
            <a:lvl1pPr marL="0" indent="0" algn="ctr">
              <a:defRPr/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defRPr/>
            </a:lvl4pPr>
            <a:lvl5pPr marL="0" indent="0"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D2CECF69-B00D-443F-95D4-600C5D5EB1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68586" y="4718819"/>
            <a:ext cx="3474720" cy="2462213"/>
          </a:xfrm>
        </p:spPr>
        <p:txBody>
          <a:bodyPr wrap="square">
            <a:spAutoFit/>
          </a:bodyPr>
          <a:lstStyle>
            <a:lvl1pPr marL="0" indent="0" algn="ctr">
              <a:defRPr/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defRPr/>
            </a:lvl4pPr>
            <a:lvl5pPr marL="0" indent="0"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1854401A-C40D-479E-9A3E-E93B395552D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76857" y="4718819"/>
            <a:ext cx="3474720" cy="2462213"/>
          </a:xfrm>
        </p:spPr>
        <p:txBody>
          <a:bodyPr wrap="square">
            <a:spAutoFit/>
          </a:bodyPr>
          <a:lstStyle>
            <a:lvl1pPr marL="0" indent="0" algn="ctr">
              <a:defRPr/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defRPr/>
            </a:lvl4pPr>
            <a:lvl5pPr marL="0" indent="0"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0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s Bullets Second &amp;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977980D-7C12-487C-9567-E00B9B0D74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1"/>
            <a:ext cx="5820032" cy="685190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A28B859-AC67-4C79-9B94-EACDD8559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45799" y="6369846"/>
            <a:ext cx="131868" cy="482055"/>
          </a:xfrm>
        </p:spPr>
        <p:txBody>
          <a:bodyPr/>
          <a:lstStyle>
            <a:lvl1pPr>
              <a:defRPr sz="844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105" y="6495474"/>
            <a:ext cx="2182382" cy="180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l" defTabSz="5804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3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Proprietary &amp; Confidential | ©2018 WEX Health, Inc.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8978A62-49B7-4AC3-A820-2857A37B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446" y="495300"/>
            <a:ext cx="5102311" cy="111998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D23D3BD-8D5E-445E-9E89-C958952E8B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1446" y="1606550"/>
            <a:ext cx="5102311" cy="3954463"/>
          </a:xfrm>
        </p:spPr>
        <p:txBody>
          <a:bodyPr/>
          <a:lstStyle>
            <a:lvl5pPr>
              <a:spcBef>
                <a:spcPts val="18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2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Columns Bullets Second &amp;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90C9EC6-C7E6-4694-903A-3653F345C2B3}"/>
              </a:ext>
            </a:extLst>
          </p:cNvPr>
          <p:cNvSpPr/>
          <p:nvPr userDrawn="1"/>
        </p:nvSpPr>
        <p:spPr bwMode="auto">
          <a:xfrm>
            <a:off x="0" y="-1"/>
            <a:ext cx="5820032" cy="685800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solidFill>
                <a:schemeClr val="tx2"/>
              </a:solidFill>
              <a:cs typeface="Segoe UI Semilight" panose="020B04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A28B859-AC67-4C79-9B94-EACDD8559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45799" y="6369846"/>
            <a:ext cx="131868" cy="482055"/>
          </a:xfrm>
        </p:spPr>
        <p:txBody>
          <a:bodyPr/>
          <a:lstStyle>
            <a:lvl1pPr>
              <a:defRPr sz="844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105" y="6495474"/>
            <a:ext cx="2182382" cy="180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l" defTabSz="5804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3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Proprietary &amp; Confidential | ©2018 WEX Health, Inc.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8978A62-49B7-4AC3-A820-2857A37B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446" y="495300"/>
            <a:ext cx="5102311" cy="111998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D23D3BD-8D5E-445E-9E89-C958952E8B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1446" y="1606550"/>
            <a:ext cx="5102311" cy="3954463"/>
          </a:xfrm>
        </p:spPr>
        <p:txBody>
          <a:bodyPr/>
          <a:lstStyle>
            <a:lvl5pPr>
              <a:spcBef>
                <a:spcPts val="18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45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93526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 hidden="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85" y="6121376"/>
            <a:ext cx="1254995" cy="269134"/>
          </a:xfrm>
          <a:prstGeom prst="rect">
            <a:avLst/>
          </a:prstGeom>
        </p:spPr>
      </p:pic>
      <p:sp>
        <p:nvSpPr>
          <p:cNvPr id="8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611098" y="261257"/>
            <a:ext cx="4289936" cy="1821633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240858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C37CA8-B76C-41EF-9075-88F21D5C56E4}"/>
              </a:ext>
            </a:extLst>
          </p:cNvPr>
          <p:cNvSpPr/>
          <p:nvPr userDrawn="1"/>
        </p:nvSpPr>
        <p:spPr bwMode="auto">
          <a:xfrm>
            <a:off x="0" y="0"/>
            <a:ext cx="6096000" cy="685799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solidFill>
                <a:schemeClr val="tx2"/>
              </a:solidFill>
              <a:cs typeface="Segoe UI Semilight" panose="020B04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" y="274320"/>
            <a:ext cx="5691051" cy="7520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3515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C6B167E-61A4-4B6F-BE6B-8596E6EB38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46640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4852086"/>
            <a:ext cx="11201400" cy="226248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9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D0F6-724B-49B9-B1B2-26C64E20AD3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C09-F3EE-46C3-941A-F98227870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7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BE5A4A33-83E4-4116-93CB-90CC6FC7D9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429000"/>
            <a:ext cx="10980739" cy="706582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2AFAE1-5356-49AB-BA81-630176ED0677}"/>
              </a:ext>
            </a:extLst>
          </p:cNvPr>
          <p:cNvSpPr/>
          <p:nvPr userDrawn="1"/>
        </p:nvSpPr>
        <p:spPr bwMode="auto">
          <a:xfrm>
            <a:off x="0" y="4388986"/>
            <a:ext cx="12192000" cy="246901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4" tIns="146300" rIns="182874" bIns="1463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25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47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in middle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784412" y="1115789"/>
            <a:ext cx="3407590" cy="4626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2000" b="0" i="0" cap="none" spc="0" baseline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407595" y="1115789"/>
            <a:ext cx="5376815" cy="4626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04DF8AD-27A2-45F9-90C4-9C4636A38FA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8991600" y="644779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354" rtl="0" eaLnBrk="1" latinLnBrk="0" hangingPunct="1">
              <a:defRPr lang="en-US" sz="900" b="1" i="0" kern="1200" cap="all" spc="300" baseline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FC1AE-DE0D-42E4-A560-86B2F8B117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77E94B-B44E-4B9F-9E5E-3F4FEF33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666343-C6BB-41B5-B4BE-6F2AC5A5EF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78225" y="1458913"/>
            <a:ext cx="4959350" cy="4084637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2800">
                <a:solidFill>
                  <a:schemeClr val="bg2"/>
                </a:solidFill>
              </a:defRPr>
            </a:lvl4pPr>
            <a:lvl5pPr>
              <a:defRPr sz="2400">
                <a:solidFill>
                  <a:schemeClr val="bg2"/>
                </a:solidFill>
              </a:defRPr>
            </a:lvl5pPr>
            <a:lvl6pPr>
              <a:defRPr sz="2000">
                <a:solidFill>
                  <a:schemeClr val="bg2"/>
                </a:solidFill>
              </a:defRPr>
            </a:lvl6pPr>
            <a:lvl7pPr>
              <a:defRPr sz="1600">
                <a:solidFill>
                  <a:schemeClr val="bg2"/>
                </a:solidFill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</p:txBody>
      </p:sp>
    </p:spTree>
    <p:extLst>
      <p:ext uri="{BB962C8B-B14F-4D97-AF65-F5344CB8AC3E}">
        <p14:creationId xmlns:p14="http://schemas.microsoft.com/office/powerpoint/2010/main" val="232849810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74620" y="5302"/>
            <a:ext cx="9517380" cy="6847396"/>
          </a:xfrm>
          <a:custGeom>
            <a:avLst/>
            <a:gdLst>
              <a:gd name="connsiteX0" fmla="*/ 0 w 9643838"/>
              <a:gd name="connsiteY0" fmla="*/ 0 h 10955834"/>
              <a:gd name="connsiteX1" fmla="*/ 9643838 w 9643838"/>
              <a:gd name="connsiteY1" fmla="*/ 0 h 10955834"/>
              <a:gd name="connsiteX2" fmla="*/ 9643838 w 9643838"/>
              <a:gd name="connsiteY2" fmla="*/ 10955834 h 10955834"/>
              <a:gd name="connsiteX3" fmla="*/ 0 w 9643838"/>
              <a:gd name="connsiteY3" fmla="*/ 10955834 h 109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838" h="10955834">
                <a:moveTo>
                  <a:pt x="0" y="0"/>
                </a:moveTo>
                <a:lnTo>
                  <a:pt x="9643838" y="0"/>
                </a:lnTo>
                <a:lnTo>
                  <a:pt x="9643838" y="10955834"/>
                </a:lnTo>
                <a:lnTo>
                  <a:pt x="0" y="109558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38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FC953F33-7144-4569-8813-7C0A54E3ACCB}"/>
              </a:ext>
            </a:extLst>
          </p:cNvPr>
          <p:cNvSpPr>
            <a:spLocks/>
          </p:cNvSpPr>
          <p:nvPr userDrawn="1"/>
        </p:nvSpPr>
        <p:spPr bwMode="auto">
          <a:xfrm>
            <a:off x="-2002" y="5305"/>
            <a:ext cx="7814274" cy="6847393"/>
          </a:xfrm>
          <a:custGeom>
            <a:avLst/>
            <a:gdLst>
              <a:gd name="T0" fmla="*/ 0 w 18819"/>
              <a:gd name="T1" fmla="*/ 0 h 16616"/>
              <a:gd name="T2" fmla="*/ 6869 w 18819"/>
              <a:gd name="T3" fmla="*/ 0 h 16616"/>
              <a:gd name="T4" fmla="*/ 18819 w 18819"/>
              <a:gd name="T5" fmla="*/ 16616 h 16616"/>
              <a:gd name="T6" fmla="*/ 26 w 18819"/>
              <a:gd name="T7" fmla="*/ 16616 h 16616"/>
              <a:gd name="T8" fmla="*/ 0 w 18819"/>
              <a:gd name="T9" fmla="*/ 0 h 16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19" h="16616">
                <a:moveTo>
                  <a:pt x="0" y="0"/>
                </a:moveTo>
                <a:lnTo>
                  <a:pt x="6869" y="0"/>
                </a:lnTo>
                <a:lnTo>
                  <a:pt x="18819" y="16616"/>
                </a:lnTo>
                <a:lnTo>
                  <a:pt x="26" y="166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287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56307-309F-4FC2-9348-3541806D9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74320"/>
            <a:ext cx="2948940" cy="75209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CCF1505-8C4D-4C42-A877-EE9D37272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00" y="1739283"/>
            <a:ext cx="5093970" cy="4400550"/>
          </a:xfrm>
        </p:spPr>
        <p:txBody>
          <a:bodyPr/>
          <a:lstStyle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752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D0F6-724B-49B9-B1B2-26C64E20AD3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C09-F3EE-46C3-941A-F98227870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D0F6-724B-49B9-B1B2-26C64E20AD3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C09-F3EE-46C3-941A-F98227870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9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D0F6-724B-49B9-B1B2-26C64E20AD3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C09-F3EE-46C3-941A-F98227870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1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D0F6-724B-49B9-B1B2-26C64E20AD3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C09-F3EE-46C3-941A-F98227870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5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D0F6-724B-49B9-B1B2-26C64E20AD3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C09-F3EE-46C3-941A-F98227870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D0F6-724B-49B9-B1B2-26C64E20AD3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5358C09-F3EE-46C3-941A-F98227870B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63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1FD0F6-724B-49B9-B1B2-26C64E20AD3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358C09-F3EE-46C3-941A-F98227870BD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9038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1658600" cy="752099"/>
          </a:xfrm>
          <a:prstGeom prst="rect">
            <a:avLst/>
          </a:prstGeom>
          <a:ln>
            <a:noFill/>
          </a:ln>
        </p:spPr>
        <p:txBody>
          <a:bodyPr vert="horz" wrap="square" lIns="182880" tIns="182880" rIns="182880" bIns="18288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6535" y="1463040"/>
            <a:ext cx="11658600" cy="2070053"/>
          </a:xfrm>
          <a:prstGeom prst="rect">
            <a:avLst/>
          </a:prstGeom>
          <a:ln>
            <a:noFill/>
          </a:ln>
        </p:spPr>
        <p:txBody>
          <a:bodyPr vert="horz" wrap="square" lIns="182880" tIns="182880" rIns="182880" bIns="18288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xmlns="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xmlns="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4" tIns="146300" rIns="182874" bIns="1463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xmlns="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4" tIns="146300" rIns="182874" bIns="1463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279E9C-647E-45BC-8B49-85A4E008A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5752" y="-4011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9C8A-EBDC-4CA0-A0A5-7603AD6B61D0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F2C77E-6758-44E7-B1C6-B92D9741A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16" y="6611260"/>
            <a:ext cx="4137645" cy="215444"/>
          </a:xfrm>
          <a:prstGeom prst="rect">
            <a:avLst/>
          </a:prstGeom>
        </p:spPr>
        <p:txBody>
          <a:bodyPr vert="horz" wrap="square" lIns="182880" tIns="45720" rIns="45720" bIns="45720" rtlCol="0" anchor="ctr">
            <a:spAutoFit/>
          </a:bodyPr>
          <a:lstStyle>
            <a:lvl1pPr marL="0" marR="0" indent="0" algn="l" defTabSz="5803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z="800" dirty="0">
                <a:sym typeface="Helvetica Light"/>
              </a:rPr>
              <a:t>Proprietary &amp; Confidential | ©2019 WEX Health, Inc.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B1F9D740-18D7-4600-B49E-CE603EB6C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5112" y="6595873"/>
            <a:ext cx="2770173" cy="246221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BEE8727F-571C-4A4E-9AF6-69D0FB759060}"/>
              </a:ext>
            </a:extLst>
          </p:cNvPr>
          <p:cNvCxnSpPr>
            <a:cxnSpLocks/>
          </p:cNvCxnSpPr>
          <p:nvPr/>
        </p:nvCxnSpPr>
        <p:spPr>
          <a:xfrm>
            <a:off x="1660310" y="7283764"/>
            <a:ext cx="14998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D461A3C-F799-4D44-94C9-2A201C6BEDC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196496" y="302132"/>
            <a:ext cx="899484" cy="60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transition>
    <p:fade/>
  </p:transition>
  <p:txStyles>
    <p:titleStyle>
      <a:lvl1pPr algn="ctr" defTabSz="932694" rtl="0" eaLnBrk="1" latinLnBrk="0" hangingPunct="1">
        <a:lnSpc>
          <a:spcPct val="100000"/>
        </a:lnSpc>
        <a:spcBef>
          <a:spcPct val="0"/>
        </a:spcBef>
        <a:buNone/>
        <a:defRPr lang="en-US" sz="3200" b="0" kern="0" cap="none" spc="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32694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90000"/>
        <a:buFont typeface="Wingdings" panose="05000000000000000000" pitchFamily="2" charset="2"/>
        <a:buNone/>
        <a:tabLst/>
        <a:defRPr sz="2000" kern="1200" spc="0" baseline="0">
          <a:solidFill>
            <a:schemeClr val="tx2"/>
          </a:solidFill>
          <a:latin typeface="+mn-lt"/>
          <a:ea typeface="+mn-ea"/>
          <a:cs typeface="Segoe UI Semilight" panose="020B0402040204020203" pitchFamily="34" charset="0"/>
        </a:defRPr>
      </a:lvl1pPr>
      <a:lvl2pPr marL="228588" marR="0" indent="-228588" algn="l" defTabSz="932694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2"/>
          </a:solidFill>
          <a:latin typeface="+mn-lt"/>
          <a:ea typeface="+mn-ea"/>
          <a:cs typeface="+mn-cs"/>
        </a:defRPr>
      </a:lvl2pPr>
      <a:lvl3pPr marL="396855" marR="0" indent="-200015" algn="l" defTabSz="932694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chemeClr val="tx2"/>
          </a:solidFill>
          <a:latin typeface="+mn-lt"/>
          <a:ea typeface="+mn-ea"/>
          <a:cs typeface="+mn-cs"/>
        </a:defRPr>
      </a:lvl3pPr>
      <a:lvl4pPr marL="0" marR="0" indent="0" algn="l" defTabSz="932694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90000"/>
        <a:buFont typeface="Wingdings" panose="05000000000000000000" pitchFamily="2" charset="2"/>
        <a:buNone/>
        <a:tabLst/>
        <a:defRPr sz="2000" b="1" kern="1200" spc="0" baseline="0">
          <a:solidFill>
            <a:schemeClr val="tx2"/>
          </a:solidFill>
          <a:latin typeface="+mn-lt"/>
          <a:ea typeface="+mn-ea"/>
          <a:cs typeface="+mn-cs"/>
        </a:defRPr>
      </a:lvl4pPr>
      <a:lvl5pPr marL="0" marR="0" indent="0" algn="l" defTabSz="932694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90000"/>
        <a:buFont typeface="Wingdings" panose="05000000000000000000" pitchFamily="2" charset="2"/>
        <a:buNone/>
        <a:tabLst/>
        <a:defRPr sz="1800" b="1" kern="0" cap="all" spc="1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32694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32694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3497604" indent="-233174" algn="l" defTabSz="9326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952" indent="-233174" algn="l" defTabSz="9326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47" algn="l" defTabSz="932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94" algn="l" defTabSz="932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42" algn="l" defTabSz="932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88" algn="l" defTabSz="932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37" algn="l" defTabSz="932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83" algn="l" defTabSz="932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430" algn="l" defTabSz="932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778" algn="l" defTabSz="932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12">
          <p15:clr>
            <a:srgbClr val="C35EA4"/>
          </p15:clr>
        </p15:guide>
        <p15:guide id="17" pos="7368">
          <p15:clr>
            <a:srgbClr val="C35EA4"/>
          </p15:clr>
        </p15:guide>
        <p15:guide id="25" orient="horz" pos="312">
          <p15:clr>
            <a:srgbClr val="C35EA4"/>
          </p15:clr>
        </p15:guide>
        <p15:guide id="26" orient="horz" pos="4032">
          <p15:clr>
            <a:srgbClr val="C35EA4"/>
          </p15:clr>
        </p15:guide>
        <p15:guide id="27" orient="horz" pos="168">
          <p15:clr>
            <a:srgbClr val="9FCC3B"/>
          </p15:clr>
        </p15:guide>
        <p15:guide id="28" pos="168">
          <p15:clr>
            <a:srgbClr val="9FCC3B"/>
          </p15:clr>
        </p15:guide>
        <p15:guide id="30" pos="7512">
          <p15:clr>
            <a:srgbClr val="9FCC3B"/>
          </p15:clr>
        </p15:guide>
        <p15:guide id="31" orient="horz" pos="919">
          <p15:clr>
            <a:srgbClr val="F26B43"/>
          </p15:clr>
        </p15:guide>
        <p15:guide id="3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441" y="748748"/>
            <a:ext cx="9426713" cy="1610138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 smtClean="0">
                <a:ln w="0"/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Health Reimbursement </a:t>
            </a:r>
            <a:br>
              <a:rPr lang="en-US" sz="4800" b="0" dirty="0" smtClean="0">
                <a:ln w="0"/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0" dirty="0" smtClean="0">
                <a:ln w="0"/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Arrangement</a:t>
            </a:r>
            <a:endParaRPr lang="en-US" sz="4800" b="0" dirty="0">
              <a:ln w="0"/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89" y="2782955"/>
            <a:ext cx="4801016" cy="25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78">
            <a:extLst>
              <a:ext uri="{FF2B5EF4-FFF2-40B4-BE49-F238E27FC236}">
                <a16:creationId xmlns:a16="http://schemas.microsoft.com/office/drawing/2014/main" xmlns="" id="{8448F516-414E-493D-9FEF-A5574615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Health Reimbursement Arrangement (HRA)?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xmlns="" id="{C211DA41-CB56-4EC3-99A8-DD1C042D0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6560" y="4259166"/>
            <a:ext cx="3474720" cy="683418"/>
          </a:xfrm>
        </p:spPr>
        <p:txBody>
          <a:bodyPr/>
          <a:lstStyle/>
          <a:p>
            <a:r>
              <a:rPr lang="en-US" dirty="0" smtClean="0"/>
              <a:t>Plan 5 PPO </a:t>
            </a:r>
            <a:r>
              <a:rPr lang="en-US" dirty="0" err="1" smtClean="0"/>
              <a:t>hra</a:t>
            </a:r>
            <a:endParaRPr lang="en-US" dirty="0"/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xmlns="" id="{D305995C-E199-4605-8C4D-C1B110F9A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Employer-provided benefit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account that pays for eligible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medical deductible expenses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xmlns="" id="{BD51C109-BC78-4F2A-B779-A08FADA534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20742" y="4259166"/>
            <a:ext cx="3474720" cy="683418"/>
          </a:xfrm>
        </p:spPr>
        <p:txBody>
          <a:bodyPr/>
          <a:lstStyle/>
          <a:p>
            <a:r>
              <a:rPr lang="en-US" dirty="0" smtClean="0"/>
              <a:t>Plan 7 </a:t>
            </a:r>
            <a:r>
              <a:rPr lang="en-US" dirty="0" err="1" smtClean="0"/>
              <a:t>hdhp</a:t>
            </a:r>
            <a:r>
              <a:rPr lang="en-US" dirty="0" smtClean="0"/>
              <a:t> </a:t>
            </a:r>
            <a:r>
              <a:rPr lang="en-US" dirty="0" err="1" smtClean="0"/>
              <a:t>hra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45A0A6C-0662-41C1-9F5D-5FC6E2C374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9840" y="4782522"/>
            <a:ext cx="4300684" cy="1431161"/>
          </a:xfrm>
        </p:spPr>
        <p:txBody>
          <a:bodyPr/>
          <a:lstStyle/>
          <a:p>
            <a:pPr lvl="1"/>
            <a:r>
              <a:rPr lang="en-US" dirty="0"/>
              <a:t>Covers </a:t>
            </a:r>
            <a:r>
              <a:rPr lang="en-US" dirty="0" smtClean="0"/>
              <a:t>ONLY medical deductible and prescription expenses</a:t>
            </a:r>
          </a:p>
          <a:p>
            <a:pPr lvl="1"/>
            <a:r>
              <a:rPr lang="en-US" dirty="0" smtClean="0"/>
              <a:t>Does NOT cover: dental; vision, or over-the-counter medications or expenses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962C0C2-DDBC-4548-8AC1-ABCE2DB55FA3}"/>
              </a:ext>
            </a:extLst>
          </p:cNvPr>
          <p:cNvGrpSpPr>
            <a:grpSpLocks noChangeAspect="1"/>
          </p:cNvGrpSpPr>
          <p:nvPr/>
        </p:nvGrpSpPr>
        <p:grpSpPr>
          <a:xfrm>
            <a:off x="8562771" y="363333"/>
            <a:ext cx="833740" cy="833740"/>
            <a:chOff x="4567042" y="-1528234"/>
            <a:chExt cx="1146847" cy="114684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BCFA8E2A-751A-4679-92CE-5FB070D8D6EA}"/>
                </a:ext>
              </a:extLst>
            </p:cNvPr>
            <p:cNvGrpSpPr/>
            <p:nvPr/>
          </p:nvGrpSpPr>
          <p:grpSpPr>
            <a:xfrm>
              <a:off x="4567042" y="-1528234"/>
              <a:ext cx="1146847" cy="1146847"/>
              <a:chOff x="4552725" y="-1530536"/>
              <a:chExt cx="1146847" cy="114684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863C364C-68A2-4DE6-8887-C8104F6A61C1}"/>
                  </a:ext>
                </a:extLst>
              </p:cNvPr>
              <p:cNvSpPr/>
              <p:nvPr/>
            </p:nvSpPr>
            <p:spPr bwMode="auto">
              <a:xfrm>
                <a:off x="4618746" y="-1464515"/>
                <a:ext cx="1014805" cy="1014805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D4E50"/>
                  </a:soli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34" name="Donut 13">
                <a:extLst>
                  <a:ext uri="{FF2B5EF4-FFF2-40B4-BE49-F238E27FC236}">
                    <a16:creationId xmlns:a16="http://schemas.microsoft.com/office/drawing/2014/main" xmlns="" id="{41C1F3DF-A2A2-40EE-8ECF-5BFED787D4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52725" y="-1530536"/>
                <a:ext cx="1146847" cy="1146847"/>
              </a:xfrm>
              <a:prstGeom prst="donut">
                <a:avLst>
                  <a:gd name="adj" fmla="val 6672"/>
                </a:avLst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634FD490-1B47-4FB3-B79F-6F0B243E47B2}"/>
                </a:ext>
              </a:extLst>
            </p:cNvPr>
            <p:cNvGrpSpPr/>
            <p:nvPr/>
          </p:nvGrpSpPr>
          <p:grpSpPr>
            <a:xfrm>
              <a:off x="4817239" y="-1249563"/>
              <a:ext cx="646453" cy="589504"/>
              <a:chOff x="4772785" y="-1222179"/>
              <a:chExt cx="646453" cy="58950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CE2112F6-7DD9-4335-9354-FD403BBAA39F}"/>
                  </a:ext>
                </a:extLst>
              </p:cNvPr>
              <p:cNvSpPr/>
              <p:nvPr/>
            </p:nvSpPr>
            <p:spPr bwMode="auto">
              <a:xfrm>
                <a:off x="4772785" y="-1026677"/>
                <a:ext cx="605396" cy="198500"/>
              </a:xfrm>
              <a:custGeom>
                <a:avLst/>
                <a:gdLst>
                  <a:gd name="connsiteX0" fmla="*/ 576783 w 605396"/>
                  <a:gd name="connsiteY0" fmla="*/ 96627 h 198500"/>
                  <a:gd name="connsiteX1" fmla="*/ 564740 w 605396"/>
                  <a:gd name="connsiteY1" fmla="*/ 103901 h 198500"/>
                  <a:gd name="connsiteX2" fmla="*/ 559557 w 605396"/>
                  <a:gd name="connsiteY2" fmla="*/ 125498 h 198500"/>
                  <a:gd name="connsiteX3" fmla="*/ 564702 w 605396"/>
                  <a:gd name="connsiteY3" fmla="*/ 148252 h 198500"/>
                  <a:gd name="connsiteX4" fmla="*/ 577305 w 605396"/>
                  <a:gd name="connsiteY4" fmla="*/ 155414 h 198500"/>
                  <a:gd name="connsiteX5" fmla="*/ 589981 w 605396"/>
                  <a:gd name="connsiteY5" fmla="*/ 148401 h 198500"/>
                  <a:gd name="connsiteX6" fmla="*/ 595201 w 605396"/>
                  <a:gd name="connsiteY6" fmla="*/ 126095 h 198500"/>
                  <a:gd name="connsiteX7" fmla="*/ 589832 w 605396"/>
                  <a:gd name="connsiteY7" fmla="*/ 103901 h 198500"/>
                  <a:gd name="connsiteX8" fmla="*/ 576783 w 605396"/>
                  <a:gd name="connsiteY8" fmla="*/ 96627 h 198500"/>
                  <a:gd name="connsiteX9" fmla="*/ 405307 w 605396"/>
                  <a:gd name="connsiteY9" fmla="*/ 96627 h 198500"/>
                  <a:gd name="connsiteX10" fmla="*/ 393393 w 605396"/>
                  <a:gd name="connsiteY10" fmla="*/ 103956 h 198500"/>
                  <a:gd name="connsiteX11" fmla="*/ 388405 w 605396"/>
                  <a:gd name="connsiteY11" fmla="*/ 126988 h 198500"/>
                  <a:gd name="connsiteX12" fmla="*/ 393729 w 605396"/>
                  <a:gd name="connsiteY12" fmla="*/ 149758 h 198500"/>
                  <a:gd name="connsiteX13" fmla="*/ 406127 w 605396"/>
                  <a:gd name="connsiteY13" fmla="*/ 157200 h 198500"/>
                  <a:gd name="connsiteX14" fmla="*/ 418263 w 605396"/>
                  <a:gd name="connsiteY14" fmla="*/ 150056 h 198500"/>
                  <a:gd name="connsiteX15" fmla="*/ 423401 w 605396"/>
                  <a:gd name="connsiteY15" fmla="*/ 128476 h 198500"/>
                  <a:gd name="connsiteX16" fmla="*/ 418263 w 605396"/>
                  <a:gd name="connsiteY16" fmla="*/ 104254 h 198500"/>
                  <a:gd name="connsiteX17" fmla="*/ 405307 w 605396"/>
                  <a:gd name="connsiteY17" fmla="*/ 96627 h 198500"/>
                  <a:gd name="connsiteX18" fmla="*/ 264803 w 605396"/>
                  <a:gd name="connsiteY18" fmla="*/ 96627 h 198500"/>
                  <a:gd name="connsiteX19" fmla="*/ 252227 w 605396"/>
                  <a:gd name="connsiteY19" fmla="*/ 102766 h 198500"/>
                  <a:gd name="connsiteX20" fmla="*/ 246497 w 605396"/>
                  <a:gd name="connsiteY20" fmla="*/ 119323 h 198500"/>
                  <a:gd name="connsiteX21" fmla="*/ 282662 w 605396"/>
                  <a:gd name="connsiteY21" fmla="*/ 119323 h 198500"/>
                  <a:gd name="connsiteX22" fmla="*/ 278272 w 605396"/>
                  <a:gd name="connsiteY22" fmla="*/ 103994 h 198500"/>
                  <a:gd name="connsiteX23" fmla="*/ 264803 w 605396"/>
                  <a:gd name="connsiteY23" fmla="*/ 96627 h 198500"/>
                  <a:gd name="connsiteX24" fmla="*/ 189540 w 605396"/>
                  <a:gd name="connsiteY24" fmla="*/ 96106 h 198500"/>
                  <a:gd name="connsiteX25" fmla="*/ 177514 w 605396"/>
                  <a:gd name="connsiteY25" fmla="*/ 104105 h 198500"/>
                  <a:gd name="connsiteX26" fmla="*/ 172096 w 605396"/>
                  <a:gd name="connsiteY26" fmla="*/ 127360 h 198500"/>
                  <a:gd name="connsiteX27" fmla="*/ 177217 w 605396"/>
                  <a:gd name="connsiteY27" fmla="*/ 149944 h 198500"/>
                  <a:gd name="connsiteX28" fmla="*/ 189614 w 605396"/>
                  <a:gd name="connsiteY28" fmla="*/ 157200 h 198500"/>
                  <a:gd name="connsiteX29" fmla="*/ 201862 w 605396"/>
                  <a:gd name="connsiteY29" fmla="*/ 149684 h 198500"/>
                  <a:gd name="connsiteX30" fmla="*/ 207132 w 605396"/>
                  <a:gd name="connsiteY30" fmla="*/ 126467 h 198500"/>
                  <a:gd name="connsiteX31" fmla="*/ 202010 w 605396"/>
                  <a:gd name="connsiteY31" fmla="*/ 103547 h 198500"/>
                  <a:gd name="connsiteX32" fmla="*/ 189540 w 605396"/>
                  <a:gd name="connsiteY32" fmla="*/ 96106 h 198500"/>
                  <a:gd name="connsiteX33" fmla="*/ 457386 w 605396"/>
                  <a:gd name="connsiteY33" fmla="*/ 87399 h 198500"/>
                  <a:gd name="connsiteX34" fmla="*/ 468325 w 605396"/>
                  <a:gd name="connsiteY34" fmla="*/ 87399 h 198500"/>
                  <a:gd name="connsiteX35" fmla="*/ 468325 w 605396"/>
                  <a:gd name="connsiteY35" fmla="*/ 166427 h 198500"/>
                  <a:gd name="connsiteX36" fmla="*/ 457386 w 605396"/>
                  <a:gd name="connsiteY36" fmla="*/ 166427 h 198500"/>
                  <a:gd name="connsiteX37" fmla="*/ 576449 w 605396"/>
                  <a:gd name="connsiteY37" fmla="*/ 85613 h 198500"/>
                  <a:gd name="connsiteX38" fmla="*/ 586904 w 605396"/>
                  <a:gd name="connsiteY38" fmla="*/ 88423 h 198500"/>
                  <a:gd name="connsiteX39" fmla="*/ 595276 w 605396"/>
                  <a:gd name="connsiteY39" fmla="*/ 96850 h 198500"/>
                  <a:gd name="connsiteX40" fmla="*/ 595276 w 605396"/>
                  <a:gd name="connsiteY40" fmla="*/ 87399 h 198500"/>
                  <a:gd name="connsiteX41" fmla="*/ 605396 w 605396"/>
                  <a:gd name="connsiteY41" fmla="*/ 87399 h 198500"/>
                  <a:gd name="connsiteX42" fmla="*/ 605396 w 605396"/>
                  <a:gd name="connsiteY42" fmla="*/ 155711 h 198500"/>
                  <a:gd name="connsiteX43" fmla="*/ 602419 w 605396"/>
                  <a:gd name="connsiteY43" fmla="*/ 181719 h 198500"/>
                  <a:gd name="connsiteX44" fmla="*/ 592671 w 605396"/>
                  <a:gd name="connsiteY44" fmla="*/ 193997 h 198500"/>
                  <a:gd name="connsiteX45" fmla="*/ 576374 w 605396"/>
                  <a:gd name="connsiteY45" fmla="*/ 198500 h 198500"/>
                  <a:gd name="connsiteX46" fmla="*/ 557027 w 605396"/>
                  <a:gd name="connsiteY46" fmla="*/ 191728 h 198500"/>
                  <a:gd name="connsiteX47" fmla="*/ 550478 w 605396"/>
                  <a:gd name="connsiteY47" fmla="*/ 172976 h 198500"/>
                  <a:gd name="connsiteX48" fmla="*/ 561194 w 605396"/>
                  <a:gd name="connsiteY48" fmla="*/ 174910 h 198500"/>
                  <a:gd name="connsiteX49" fmla="*/ 565659 w 605396"/>
                  <a:gd name="connsiteY49" fmla="*/ 184379 h 198500"/>
                  <a:gd name="connsiteX50" fmla="*/ 576002 w 605396"/>
                  <a:gd name="connsiteY50" fmla="*/ 187486 h 198500"/>
                  <a:gd name="connsiteX51" fmla="*/ 587499 w 605396"/>
                  <a:gd name="connsiteY51" fmla="*/ 184025 h 198500"/>
                  <a:gd name="connsiteX52" fmla="*/ 593341 w 605396"/>
                  <a:gd name="connsiteY52" fmla="*/ 173717 h 198500"/>
                  <a:gd name="connsiteX53" fmla="*/ 594308 w 605396"/>
                  <a:gd name="connsiteY53" fmla="*/ 156153 h 198500"/>
                  <a:gd name="connsiteX54" fmla="*/ 586272 w 605396"/>
                  <a:gd name="connsiteY54" fmla="*/ 163840 h 198500"/>
                  <a:gd name="connsiteX55" fmla="*/ 576374 w 605396"/>
                  <a:gd name="connsiteY55" fmla="*/ 166427 h 198500"/>
                  <a:gd name="connsiteX56" fmla="*/ 557101 w 605396"/>
                  <a:gd name="connsiteY56" fmla="*/ 156604 h 198500"/>
                  <a:gd name="connsiteX57" fmla="*/ 548320 w 605396"/>
                  <a:gd name="connsiteY57" fmla="*/ 126318 h 198500"/>
                  <a:gd name="connsiteX58" fmla="*/ 552190 w 605396"/>
                  <a:gd name="connsiteY58" fmla="*/ 104068 h 198500"/>
                  <a:gd name="connsiteX59" fmla="*/ 562347 w 605396"/>
                  <a:gd name="connsiteY59" fmla="*/ 90078 h 198500"/>
                  <a:gd name="connsiteX60" fmla="*/ 576449 w 605396"/>
                  <a:gd name="connsiteY60" fmla="*/ 85613 h 198500"/>
                  <a:gd name="connsiteX61" fmla="*/ 516435 w 605396"/>
                  <a:gd name="connsiteY61" fmla="*/ 85613 h 198500"/>
                  <a:gd name="connsiteX62" fmla="*/ 526055 w 605396"/>
                  <a:gd name="connsiteY62" fmla="*/ 87660 h 198500"/>
                  <a:gd name="connsiteX63" fmla="*/ 533186 w 605396"/>
                  <a:gd name="connsiteY63" fmla="*/ 93018 h 198500"/>
                  <a:gd name="connsiteX64" fmla="*/ 537235 w 605396"/>
                  <a:gd name="connsiteY64" fmla="*/ 101612 h 198500"/>
                  <a:gd name="connsiteX65" fmla="*/ 538572 w 605396"/>
                  <a:gd name="connsiteY65" fmla="*/ 117835 h 198500"/>
                  <a:gd name="connsiteX66" fmla="*/ 538572 w 605396"/>
                  <a:gd name="connsiteY66" fmla="*/ 166427 h 198500"/>
                  <a:gd name="connsiteX67" fmla="*/ 527633 w 605396"/>
                  <a:gd name="connsiteY67" fmla="*/ 166427 h 198500"/>
                  <a:gd name="connsiteX68" fmla="*/ 527633 w 605396"/>
                  <a:gd name="connsiteY68" fmla="*/ 118304 h 198500"/>
                  <a:gd name="connsiteX69" fmla="*/ 526145 w 605396"/>
                  <a:gd name="connsiteY69" fmla="*/ 105565 h 198500"/>
                  <a:gd name="connsiteX70" fmla="*/ 521494 w 605396"/>
                  <a:gd name="connsiteY70" fmla="*/ 99345 h 198500"/>
                  <a:gd name="connsiteX71" fmla="*/ 514164 w 605396"/>
                  <a:gd name="connsiteY71" fmla="*/ 97148 h 198500"/>
                  <a:gd name="connsiteX72" fmla="*/ 501588 w 605396"/>
                  <a:gd name="connsiteY72" fmla="*/ 103033 h 198500"/>
                  <a:gd name="connsiteX73" fmla="*/ 496900 w 605396"/>
                  <a:gd name="connsiteY73" fmla="*/ 123220 h 198500"/>
                  <a:gd name="connsiteX74" fmla="*/ 496900 w 605396"/>
                  <a:gd name="connsiteY74" fmla="*/ 166427 h 198500"/>
                  <a:gd name="connsiteX75" fmla="*/ 485961 w 605396"/>
                  <a:gd name="connsiteY75" fmla="*/ 166427 h 198500"/>
                  <a:gd name="connsiteX76" fmla="*/ 485961 w 605396"/>
                  <a:gd name="connsiteY76" fmla="*/ 87399 h 198500"/>
                  <a:gd name="connsiteX77" fmla="*/ 495858 w 605396"/>
                  <a:gd name="connsiteY77" fmla="*/ 87399 h 198500"/>
                  <a:gd name="connsiteX78" fmla="*/ 495858 w 605396"/>
                  <a:gd name="connsiteY78" fmla="*/ 98563 h 198500"/>
                  <a:gd name="connsiteX79" fmla="*/ 504587 w 605396"/>
                  <a:gd name="connsiteY79" fmla="*/ 88832 h 198500"/>
                  <a:gd name="connsiteX80" fmla="*/ 516435 w 605396"/>
                  <a:gd name="connsiteY80" fmla="*/ 85613 h 198500"/>
                  <a:gd name="connsiteX81" fmla="*/ 344985 w 605396"/>
                  <a:gd name="connsiteY81" fmla="*/ 85613 h 198500"/>
                  <a:gd name="connsiteX82" fmla="*/ 354605 w 605396"/>
                  <a:gd name="connsiteY82" fmla="*/ 87660 h 198500"/>
                  <a:gd name="connsiteX83" fmla="*/ 361736 w 605396"/>
                  <a:gd name="connsiteY83" fmla="*/ 93018 h 198500"/>
                  <a:gd name="connsiteX84" fmla="*/ 365785 w 605396"/>
                  <a:gd name="connsiteY84" fmla="*/ 101612 h 198500"/>
                  <a:gd name="connsiteX85" fmla="*/ 367122 w 605396"/>
                  <a:gd name="connsiteY85" fmla="*/ 117835 h 198500"/>
                  <a:gd name="connsiteX86" fmla="*/ 367122 w 605396"/>
                  <a:gd name="connsiteY86" fmla="*/ 166427 h 198500"/>
                  <a:gd name="connsiteX87" fmla="*/ 356183 w 605396"/>
                  <a:gd name="connsiteY87" fmla="*/ 166427 h 198500"/>
                  <a:gd name="connsiteX88" fmla="*/ 356183 w 605396"/>
                  <a:gd name="connsiteY88" fmla="*/ 118304 h 198500"/>
                  <a:gd name="connsiteX89" fmla="*/ 354695 w 605396"/>
                  <a:gd name="connsiteY89" fmla="*/ 105565 h 198500"/>
                  <a:gd name="connsiteX90" fmla="*/ 350044 w 605396"/>
                  <a:gd name="connsiteY90" fmla="*/ 99345 h 198500"/>
                  <a:gd name="connsiteX91" fmla="*/ 342714 w 605396"/>
                  <a:gd name="connsiteY91" fmla="*/ 97148 h 198500"/>
                  <a:gd name="connsiteX92" fmla="*/ 330138 w 605396"/>
                  <a:gd name="connsiteY92" fmla="*/ 103033 h 198500"/>
                  <a:gd name="connsiteX93" fmla="*/ 325450 w 605396"/>
                  <a:gd name="connsiteY93" fmla="*/ 123220 h 198500"/>
                  <a:gd name="connsiteX94" fmla="*/ 325450 w 605396"/>
                  <a:gd name="connsiteY94" fmla="*/ 166427 h 198500"/>
                  <a:gd name="connsiteX95" fmla="*/ 314511 w 605396"/>
                  <a:gd name="connsiteY95" fmla="*/ 166427 h 198500"/>
                  <a:gd name="connsiteX96" fmla="*/ 314511 w 605396"/>
                  <a:gd name="connsiteY96" fmla="*/ 87399 h 198500"/>
                  <a:gd name="connsiteX97" fmla="*/ 324408 w 605396"/>
                  <a:gd name="connsiteY97" fmla="*/ 87399 h 198500"/>
                  <a:gd name="connsiteX98" fmla="*/ 324408 w 605396"/>
                  <a:gd name="connsiteY98" fmla="*/ 98563 h 198500"/>
                  <a:gd name="connsiteX99" fmla="*/ 333137 w 605396"/>
                  <a:gd name="connsiteY99" fmla="*/ 88832 h 198500"/>
                  <a:gd name="connsiteX100" fmla="*/ 344985 w 605396"/>
                  <a:gd name="connsiteY100" fmla="*/ 85613 h 198500"/>
                  <a:gd name="connsiteX101" fmla="*/ 264877 w 605396"/>
                  <a:gd name="connsiteY101" fmla="*/ 85613 h 198500"/>
                  <a:gd name="connsiteX102" fmla="*/ 285862 w 605396"/>
                  <a:gd name="connsiteY102" fmla="*/ 96180 h 198500"/>
                  <a:gd name="connsiteX103" fmla="*/ 294271 w 605396"/>
                  <a:gd name="connsiteY103" fmla="*/ 126764 h 198500"/>
                  <a:gd name="connsiteX104" fmla="*/ 294196 w 605396"/>
                  <a:gd name="connsiteY104" fmla="*/ 130336 h 198500"/>
                  <a:gd name="connsiteX105" fmla="*/ 245827 w 605396"/>
                  <a:gd name="connsiteY105" fmla="*/ 130336 h 198500"/>
                  <a:gd name="connsiteX106" fmla="*/ 252004 w 605396"/>
                  <a:gd name="connsiteY106" fmla="*/ 150428 h 198500"/>
                  <a:gd name="connsiteX107" fmla="*/ 265398 w 605396"/>
                  <a:gd name="connsiteY107" fmla="*/ 157200 h 198500"/>
                  <a:gd name="connsiteX108" fmla="*/ 282588 w 605396"/>
                  <a:gd name="connsiteY108" fmla="*/ 140977 h 198500"/>
                  <a:gd name="connsiteX109" fmla="*/ 293899 w 605396"/>
                  <a:gd name="connsiteY109" fmla="*/ 142689 h 198500"/>
                  <a:gd name="connsiteX110" fmla="*/ 283667 w 605396"/>
                  <a:gd name="connsiteY110" fmla="*/ 161776 h 198500"/>
                  <a:gd name="connsiteX111" fmla="*/ 265324 w 605396"/>
                  <a:gd name="connsiteY111" fmla="*/ 168213 h 198500"/>
                  <a:gd name="connsiteX112" fmla="*/ 243037 w 605396"/>
                  <a:gd name="connsiteY112" fmla="*/ 157758 h 198500"/>
                  <a:gd name="connsiteX113" fmla="*/ 234516 w 605396"/>
                  <a:gd name="connsiteY113" fmla="*/ 127583 h 198500"/>
                  <a:gd name="connsiteX114" fmla="*/ 243111 w 605396"/>
                  <a:gd name="connsiteY114" fmla="*/ 96366 h 198500"/>
                  <a:gd name="connsiteX115" fmla="*/ 264877 w 605396"/>
                  <a:gd name="connsiteY115" fmla="*/ 85613 h 198500"/>
                  <a:gd name="connsiteX116" fmla="*/ 190879 w 605396"/>
                  <a:gd name="connsiteY116" fmla="*/ 85613 h 198500"/>
                  <a:gd name="connsiteX117" fmla="*/ 204698 w 605396"/>
                  <a:gd name="connsiteY117" fmla="*/ 90153 h 198500"/>
                  <a:gd name="connsiteX118" fmla="*/ 214616 w 605396"/>
                  <a:gd name="connsiteY118" fmla="*/ 103956 h 198500"/>
                  <a:gd name="connsiteX119" fmla="*/ 218368 w 605396"/>
                  <a:gd name="connsiteY119" fmla="*/ 126243 h 198500"/>
                  <a:gd name="connsiteX120" fmla="*/ 209922 w 605396"/>
                  <a:gd name="connsiteY120" fmla="*/ 157311 h 198500"/>
                  <a:gd name="connsiteX121" fmla="*/ 190091 w 605396"/>
                  <a:gd name="connsiteY121" fmla="*/ 168213 h 198500"/>
                  <a:gd name="connsiteX122" fmla="*/ 180640 w 605396"/>
                  <a:gd name="connsiteY122" fmla="*/ 165609 h 198500"/>
                  <a:gd name="connsiteX123" fmla="*/ 173050 w 605396"/>
                  <a:gd name="connsiteY123" fmla="*/ 158242 h 198500"/>
                  <a:gd name="connsiteX124" fmla="*/ 173050 w 605396"/>
                  <a:gd name="connsiteY124" fmla="*/ 196714 h 198500"/>
                  <a:gd name="connsiteX125" fmla="*/ 162111 w 605396"/>
                  <a:gd name="connsiteY125" fmla="*/ 196714 h 198500"/>
                  <a:gd name="connsiteX126" fmla="*/ 162111 w 605396"/>
                  <a:gd name="connsiteY126" fmla="*/ 87399 h 198500"/>
                  <a:gd name="connsiteX127" fmla="*/ 172232 w 605396"/>
                  <a:gd name="connsiteY127" fmla="*/ 87399 h 198500"/>
                  <a:gd name="connsiteX128" fmla="*/ 172232 w 605396"/>
                  <a:gd name="connsiteY128" fmla="*/ 97668 h 198500"/>
                  <a:gd name="connsiteX129" fmla="*/ 180478 w 605396"/>
                  <a:gd name="connsiteY129" fmla="*/ 88441 h 198500"/>
                  <a:gd name="connsiteX130" fmla="*/ 190879 w 605396"/>
                  <a:gd name="connsiteY130" fmla="*/ 85613 h 198500"/>
                  <a:gd name="connsiteX131" fmla="*/ 457386 w 605396"/>
                  <a:gd name="connsiteY131" fmla="*/ 57336 h 198500"/>
                  <a:gd name="connsiteX132" fmla="*/ 468325 w 605396"/>
                  <a:gd name="connsiteY132" fmla="*/ 57336 h 198500"/>
                  <a:gd name="connsiteX133" fmla="*/ 468325 w 605396"/>
                  <a:gd name="connsiteY133" fmla="*/ 72740 h 198500"/>
                  <a:gd name="connsiteX134" fmla="*/ 457386 w 605396"/>
                  <a:gd name="connsiteY134" fmla="*/ 72740 h 198500"/>
                  <a:gd name="connsiteX135" fmla="*/ 422337 w 605396"/>
                  <a:gd name="connsiteY135" fmla="*/ 57336 h 198500"/>
                  <a:gd name="connsiteX136" fmla="*/ 433425 w 605396"/>
                  <a:gd name="connsiteY136" fmla="*/ 57336 h 198500"/>
                  <a:gd name="connsiteX137" fmla="*/ 433425 w 605396"/>
                  <a:gd name="connsiteY137" fmla="*/ 166427 h 198500"/>
                  <a:gd name="connsiteX138" fmla="*/ 423156 w 605396"/>
                  <a:gd name="connsiteY138" fmla="*/ 166427 h 198500"/>
                  <a:gd name="connsiteX139" fmla="*/ 423156 w 605396"/>
                  <a:gd name="connsiteY139" fmla="*/ 156456 h 198500"/>
                  <a:gd name="connsiteX140" fmla="*/ 415491 w 605396"/>
                  <a:gd name="connsiteY140" fmla="*/ 165199 h 198500"/>
                  <a:gd name="connsiteX141" fmla="*/ 405371 w 605396"/>
                  <a:gd name="connsiteY141" fmla="*/ 168213 h 198500"/>
                  <a:gd name="connsiteX142" fmla="*/ 385540 w 605396"/>
                  <a:gd name="connsiteY142" fmla="*/ 157386 h 198500"/>
                  <a:gd name="connsiteX143" fmla="*/ 377168 w 605396"/>
                  <a:gd name="connsiteY143" fmla="*/ 126913 h 198500"/>
                  <a:gd name="connsiteX144" fmla="*/ 380882 w 605396"/>
                  <a:gd name="connsiteY144" fmla="*/ 104068 h 198500"/>
                  <a:gd name="connsiteX145" fmla="*/ 390800 w 605396"/>
                  <a:gd name="connsiteY145" fmla="*/ 90153 h 198500"/>
                  <a:gd name="connsiteX146" fmla="*/ 404581 w 605396"/>
                  <a:gd name="connsiteY146" fmla="*/ 85613 h 198500"/>
                  <a:gd name="connsiteX147" fmla="*/ 414648 w 605396"/>
                  <a:gd name="connsiteY147" fmla="*/ 88478 h 198500"/>
                  <a:gd name="connsiteX148" fmla="*/ 422337 w 605396"/>
                  <a:gd name="connsiteY148" fmla="*/ 96478 h 198500"/>
                  <a:gd name="connsiteX149" fmla="*/ 75679 w 605396"/>
                  <a:gd name="connsiteY149" fmla="*/ 0 h 198500"/>
                  <a:gd name="connsiteX150" fmla="*/ 123509 w 605396"/>
                  <a:gd name="connsiteY150" fmla="*/ 11664 h 198500"/>
                  <a:gd name="connsiteX151" fmla="*/ 143099 w 605396"/>
                  <a:gd name="connsiteY151" fmla="*/ 48778 h 198500"/>
                  <a:gd name="connsiteX152" fmla="*/ 95436 w 605396"/>
                  <a:gd name="connsiteY152" fmla="*/ 51569 h 198500"/>
                  <a:gd name="connsiteX153" fmla="*/ 87455 w 605396"/>
                  <a:gd name="connsiteY153" fmla="*/ 35496 h 198500"/>
                  <a:gd name="connsiteX154" fmla="*/ 70656 w 605396"/>
                  <a:gd name="connsiteY154" fmla="*/ 30473 h 198500"/>
                  <a:gd name="connsiteX155" fmla="*/ 57374 w 605396"/>
                  <a:gd name="connsiteY155" fmla="*/ 34212 h 198500"/>
                  <a:gd name="connsiteX156" fmla="*/ 52909 w 605396"/>
                  <a:gd name="connsiteY156" fmla="*/ 43309 h 198500"/>
                  <a:gd name="connsiteX157" fmla="*/ 56592 w 605396"/>
                  <a:gd name="connsiteY157" fmla="*/ 50341 h 198500"/>
                  <a:gd name="connsiteX158" fmla="*/ 73559 w 605396"/>
                  <a:gd name="connsiteY158" fmla="*/ 56369 h 198500"/>
                  <a:gd name="connsiteX159" fmla="*/ 121053 w 605396"/>
                  <a:gd name="connsiteY159" fmla="*/ 70824 h 198500"/>
                  <a:gd name="connsiteX160" fmla="*/ 141927 w 605396"/>
                  <a:gd name="connsiteY160" fmla="*/ 88962 h 198500"/>
                  <a:gd name="connsiteX161" fmla="*/ 148456 w 605396"/>
                  <a:gd name="connsiteY161" fmla="*/ 113184 h 198500"/>
                  <a:gd name="connsiteX162" fmla="*/ 139750 w 605396"/>
                  <a:gd name="connsiteY162" fmla="*/ 142205 h 198500"/>
                  <a:gd name="connsiteX163" fmla="*/ 115417 w 605396"/>
                  <a:gd name="connsiteY163" fmla="*/ 162353 h 198500"/>
                  <a:gd name="connsiteX164" fmla="*/ 76014 w 605396"/>
                  <a:gd name="connsiteY164" fmla="*/ 169218 h 198500"/>
                  <a:gd name="connsiteX165" fmla="*/ 18195 w 605396"/>
                  <a:gd name="connsiteY165" fmla="*/ 153144 h 198500"/>
                  <a:gd name="connsiteX166" fmla="*/ 0 w 605396"/>
                  <a:gd name="connsiteY166" fmla="*/ 112291 h 198500"/>
                  <a:gd name="connsiteX167" fmla="*/ 48109 w 605396"/>
                  <a:gd name="connsiteY167" fmla="*/ 109277 h 198500"/>
                  <a:gd name="connsiteX168" fmla="*/ 54471 w 605396"/>
                  <a:gd name="connsiteY168" fmla="*/ 127136 h 198500"/>
                  <a:gd name="connsiteX169" fmla="*/ 76796 w 605396"/>
                  <a:gd name="connsiteY169" fmla="*/ 137071 h 198500"/>
                  <a:gd name="connsiteX170" fmla="*/ 93483 w 605396"/>
                  <a:gd name="connsiteY170" fmla="*/ 131992 h 198500"/>
                  <a:gd name="connsiteX171" fmla="*/ 99343 w 605396"/>
                  <a:gd name="connsiteY171" fmla="*/ 120216 h 198500"/>
                  <a:gd name="connsiteX172" fmla="*/ 93762 w 605396"/>
                  <a:gd name="connsiteY172" fmla="*/ 108831 h 198500"/>
                  <a:gd name="connsiteX173" fmla="*/ 67866 w 605396"/>
                  <a:gd name="connsiteY173" fmla="*/ 99343 h 198500"/>
                  <a:gd name="connsiteX174" fmla="*/ 20427 w 605396"/>
                  <a:gd name="connsiteY174" fmla="*/ 79474 h 198500"/>
                  <a:gd name="connsiteX175" fmla="*/ 6140 w 605396"/>
                  <a:gd name="connsiteY175" fmla="*/ 47885 h 198500"/>
                  <a:gd name="connsiteX176" fmla="*/ 13451 w 605396"/>
                  <a:gd name="connsiteY176" fmla="*/ 24054 h 198500"/>
                  <a:gd name="connsiteX177" fmla="*/ 35440 w 605396"/>
                  <a:gd name="connsiteY177" fmla="*/ 6418 h 198500"/>
                  <a:gd name="connsiteX178" fmla="*/ 75679 w 605396"/>
                  <a:gd name="connsiteY178" fmla="*/ 0 h 19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605396" h="198500">
                    <a:moveTo>
                      <a:pt x="576783" y="96627"/>
                    </a:moveTo>
                    <a:cubicBezTo>
                      <a:pt x="572209" y="96627"/>
                      <a:pt x="568195" y="99051"/>
                      <a:pt x="564740" y="103901"/>
                    </a:cubicBezTo>
                    <a:cubicBezTo>
                      <a:pt x="561284" y="108750"/>
                      <a:pt x="559557" y="115949"/>
                      <a:pt x="559557" y="125498"/>
                    </a:cubicBezTo>
                    <a:cubicBezTo>
                      <a:pt x="559557" y="135893"/>
                      <a:pt x="561272" y="143478"/>
                      <a:pt x="564702" y="148252"/>
                    </a:cubicBezTo>
                    <a:cubicBezTo>
                      <a:pt x="568132" y="153027"/>
                      <a:pt x="572333" y="155414"/>
                      <a:pt x="577305" y="155414"/>
                    </a:cubicBezTo>
                    <a:cubicBezTo>
                      <a:pt x="582276" y="155414"/>
                      <a:pt x="586501" y="153076"/>
                      <a:pt x="589981" y="148401"/>
                    </a:cubicBezTo>
                    <a:cubicBezTo>
                      <a:pt x="593461" y="143726"/>
                      <a:pt x="595201" y="136290"/>
                      <a:pt x="595201" y="126095"/>
                    </a:cubicBezTo>
                    <a:cubicBezTo>
                      <a:pt x="595201" y="116148"/>
                      <a:pt x="593412" y="108750"/>
                      <a:pt x="589832" y="103901"/>
                    </a:cubicBezTo>
                    <a:cubicBezTo>
                      <a:pt x="586253" y="99051"/>
                      <a:pt x="581903" y="96627"/>
                      <a:pt x="576783" y="96627"/>
                    </a:cubicBezTo>
                    <a:close/>
                    <a:moveTo>
                      <a:pt x="405307" y="96627"/>
                    </a:moveTo>
                    <a:cubicBezTo>
                      <a:pt x="400690" y="96627"/>
                      <a:pt x="396719" y="99070"/>
                      <a:pt x="393393" y="103956"/>
                    </a:cubicBezTo>
                    <a:cubicBezTo>
                      <a:pt x="390067" y="108843"/>
                      <a:pt x="388405" y="116520"/>
                      <a:pt x="388405" y="126988"/>
                    </a:cubicBezTo>
                    <a:cubicBezTo>
                      <a:pt x="388405" y="137207"/>
                      <a:pt x="390179" y="144797"/>
                      <a:pt x="393729" y="149758"/>
                    </a:cubicBezTo>
                    <a:cubicBezTo>
                      <a:pt x="397278" y="154719"/>
                      <a:pt x="401411" y="157200"/>
                      <a:pt x="406127" y="157200"/>
                    </a:cubicBezTo>
                    <a:cubicBezTo>
                      <a:pt x="410792" y="157200"/>
                      <a:pt x="414838" y="154818"/>
                      <a:pt x="418263" y="150056"/>
                    </a:cubicBezTo>
                    <a:cubicBezTo>
                      <a:pt x="421689" y="145293"/>
                      <a:pt x="423401" y="138100"/>
                      <a:pt x="423401" y="128476"/>
                    </a:cubicBezTo>
                    <a:cubicBezTo>
                      <a:pt x="423401" y="117413"/>
                      <a:pt x="421689" y="109339"/>
                      <a:pt x="418263" y="104254"/>
                    </a:cubicBezTo>
                    <a:cubicBezTo>
                      <a:pt x="414838" y="99169"/>
                      <a:pt x="410519" y="96627"/>
                      <a:pt x="405307" y="96627"/>
                    </a:cubicBezTo>
                    <a:close/>
                    <a:moveTo>
                      <a:pt x="264803" y="96627"/>
                    </a:moveTo>
                    <a:cubicBezTo>
                      <a:pt x="259891" y="96627"/>
                      <a:pt x="255699" y="98673"/>
                      <a:pt x="252227" y="102766"/>
                    </a:cubicBezTo>
                    <a:cubicBezTo>
                      <a:pt x="248754" y="106859"/>
                      <a:pt x="246844" y="112378"/>
                      <a:pt x="246497" y="119323"/>
                    </a:cubicBezTo>
                    <a:lnTo>
                      <a:pt x="282662" y="119323"/>
                    </a:lnTo>
                    <a:cubicBezTo>
                      <a:pt x="282166" y="112477"/>
                      <a:pt x="280703" y="107367"/>
                      <a:pt x="278272" y="103994"/>
                    </a:cubicBezTo>
                    <a:cubicBezTo>
                      <a:pt x="274749" y="99082"/>
                      <a:pt x="270260" y="96627"/>
                      <a:pt x="264803" y="96627"/>
                    </a:cubicBezTo>
                    <a:close/>
                    <a:moveTo>
                      <a:pt x="189540" y="96106"/>
                    </a:moveTo>
                    <a:cubicBezTo>
                      <a:pt x="185136" y="96106"/>
                      <a:pt x="181127" y="98772"/>
                      <a:pt x="177514" y="104105"/>
                    </a:cubicBezTo>
                    <a:cubicBezTo>
                      <a:pt x="173902" y="109438"/>
                      <a:pt x="172096" y="117190"/>
                      <a:pt x="172096" y="127360"/>
                    </a:cubicBezTo>
                    <a:cubicBezTo>
                      <a:pt x="172096" y="137579"/>
                      <a:pt x="173803" y="145107"/>
                      <a:pt x="177217" y="149944"/>
                    </a:cubicBezTo>
                    <a:cubicBezTo>
                      <a:pt x="180632" y="154781"/>
                      <a:pt x="184764" y="157200"/>
                      <a:pt x="189614" y="157200"/>
                    </a:cubicBezTo>
                    <a:cubicBezTo>
                      <a:pt x="194266" y="157200"/>
                      <a:pt x="198348" y="154694"/>
                      <a:pt x="201862" y="149684"/>
                    </a:cubicBezTo>
                    <a:cubicBezTo>
                      <a:pt x="205375" y="144673"/>
                      <a:pt x="207132" y="136934"/>
                      <a:pt x="207132" y="126467"/>
                    </a:cubicBezTo>
                    <a:cubicBezTo>
                      <a:pt x="207132" y="116148"/>
                      <a:pt x="205425" y="108508"/>
                      <a:pt x="202010" y="103547"/>
                    </a:cubicBezTo>
                    <a:cubicBezTo>
                      <a:pt x="198596" y="98586"/>
                      <a:pt x="194439" y="96106"/>
                      <a:pt x="189540" y="96106"/>
                    </a:cubicBezTo>
                    <a:close/>
                    <a:moveTo>
                      <a:pt x="457386" y="87399"/>
                    </a:moveTo>
                    <a:lnTo>
                      <a:pt x="468325" y="87399"/>
                    </a:lnTo>
                    <a:lnTo>
                      <a:pt x="468325" y="166427"/>
                    </a:lnTo>
                    <a:lnTo>
                      <a:pt x="457386" y="166427"/>
                    </a:lnTo>
                    <a:close/>
                    <a:moveTo>
                      <a:pt x="576449" y="85613"/>
                    </a:moveTo>
                    <a:cubicBezTo>
                      <a:pt x="580269" y="85613"/>
                      <a:pt x="583754" y="86550"/>
                      <a:pt x="586904" y="88423"/>
                    </a:cubicBezTo>
                    <a:cubicBezTo>
                      <a:pt x="590054" y="90295"/>
                      <a:pt x="592845" y="93104"/>
                      <a:pt x="595276" y="96850"/>
                    </a:cubicBezTo>
                    <a:lnTo>
                      <a:pt x="595276" y="87399"/>
                    </a:lnTo>
                    <a:lnTo>
                      <a:pt x="605396" y="87399"/>
                    </a:lnTo>
                    <a:lnTo>
                      <a:pt x="605396" y="155711"/>
                    </a:lnTo>
                    <a:cubicBezTo>
                      <a:pt x="605396" y="167866"/>
                      <a:pt x="604404" y="176535"/>
                      <a:pt x="602419" y="181719"/>
                    </a:cubicBezTo>
                    <a:cubicBezTo>
                      <a:pt x="600435" y="186903"/>
                      <a:pt x="597185" y="190996"/>
                      <a:pt x="592671" y="193997"/>
                    </a:cubicBezTo>
                    <a:cubicBezTo>
                      <a:pt x="588157" y="196999"/>
                      <a:pt x="582724" y="198500"/>
                      <a:pt x="576374" y="198500"/>
                    </a:cubicBezTo>
                    <a:cubicBezTo>
                      <a:pt x="567990" y="198500"/>
                      <a:pt x="561541" y="196242"/>
                      <a:pt x="557027" y="191728"/>
                    </a:cubicBezTo>
                    <a:cubicBezTo>
                      <a:pt x="552512" y="187213"/>
                      <a:pt x="550330" y="180963"/>
                      <a:pt x="550478" y="172976"/>
                    </a:cubicBezTo>
                    <a:lnTo>
                      <a:pt x="561194" y="174910"/>
                    </a:lnTo>
                    <a:cubicBezTo>
                      <a:pt x="561690" y="179152"/>
                      <a:pt x="563178" y="182308"/>
                      <a:pt x="565659" y="184379"/>
                    </a:cubicBezTo>
                    <a:cubicBezTo>
                      <a:pt x="568139" y="186451"/>
                      <a:pt x="571587" y="187486"/>
                      <a:pt x="576002" y="187486"/>
                    </a:cubicBezTo>
                    <a:cubicBezTo>
                      <a:pt x="580814" y="187486"/>
                      <a:pt x="584647" y="186333"/>
                      <a:pt x="587499" y="184025"/>
                    </a:cubicBezTo>
                    <a:cubicBezTo>
                      <a:pt x="590352" y="181718"/>
                      <a:pt x="592299" y="178282"/>
                      <a:pt x="593341" y="173717"/>
                    </a:cubicBezTo>
                    <a:cubicBezTo>
                      <a:pt x="593986" y="170939"/>
                      <a:pt x="594308" y="165085"/>
                      <a:pt x="594308" y="156153"/>
                    </a:cubicBezTo>
                    <a:cubicBezTo>
                      <a:pt x="591927" y="159553"/>
                      <a:pt x="589248" y="162115"/>
                      <a:pt x="586272" y="163840"/>
                    </a:cubicBezTo>
                    <a:cubicBezTo>
                      <a:pt x="583295" y="165565"/>
                      <a:pt x="579996" y="166427"/>
                      <a:pt x="576374" y="166427"/>
                    </a:cubicBezTo>
                    <a:cubicBezTo>
                      <a:pt x="568635" y="166427"/>
                      <a:pt x="562211" y="163153"/>
                      <a:pt x="557101" y="156604"/>
                    </a:cubicBezTo>
                    <a:cubicBezTo>
                      <a:pt x="551247" y="149064"/>
                      <a:pt x="548320" y="138968"/>
                      <a:pt x="548320" y="126318"/>
                    </a:cubicBezTo>
                    <a:cubicBezTo>
                      <a:pt x="548320" y="117835"/>
                      <a:pt x="549610" y="110418"/>
                      <a:pt x="552190" y="104068"/>
                    </a:cubicBezTo>
                    <a:cubicBezTo>
                      <a:pt x="554770" y="97718"/>
                      <a:pt x="558155" y="93055"/>
                      <a:pt x="562347" y="90078"/>
                    </a:cubicBezTo>
                    <a:cubicBezTo>
                      <a:pt x="566539" y="87102"/>
                      <a:pt x="571240" y="85613"/>
                      <a:pt x="576449" y="85613"/>
                    </a:cubicBezTo>
                    <a:close/>
                    <a:moveTo>
                      <a:pt x="516435" y="85613"/>
                    </a:moveTo>
                    <a:cubicBezTo>
                      <a:pt x="519902" y="85613"/>
                      <a:pt x="523108" y="86296"/>
                      <a:pt x="526055" y="87660"/>
                    </a:cubicBezTo>
                    <a:cubicBezTo>
                      <a:pt x="529002" y="89024"/>
                      <a:pt x="531379" y="90810"/>
                      <a:pt x="533186" y="93018"/>
                    </a:cubicBezTo>
                    <a:cubicBezTo>
                      <a:pt x="534994" y="95225"/>
                      <a:pt x="536344" y="98090"/>
                      <a:pt x="537235" y="101612"/>
                    </a:cubicBezTo>
                    <a:cubicBezTo>
                      <a:pt x="538126" y="105135"/>
                      <a:pt x="538572" y="110542"/>
                      <a:pt x="538572" y="117835"/>
                    </a:cubicBezTo>
                    <a:lnTo>
                      <a:pt x="538572" y="166427"/>
                    </a:lnTo>
                    <a:lnTo>
                      <a:pt x="527633" y="166427"/>
                    </a:lnTo>
                    <a:lnTo>
                      <a:pt x="527633" y="118304"/>
                    </a:lnTo>
                    <a:cubicBezTo>
                      <a:pt x="527633" y="112493"/>
                      <a:pt x="527137" y="108247"/>
                      <a:pt x="526145" y="105565"/>
                    </a:cubicBezTo>
                    <a:cubicBezTo>
                      <a:pt x="525153" y="102883"/>
                      <a:pt x="523602" y="100810"/>
                      <a:pt x="521494" y="99345"/>
                    </a:cubicBezTo>
                    <a:cubicBezTo>
                      <a:pt x="519386" y="97880"/>
                      <a:pt x="516942" y="97148"/>
                      <a:pt x="514164" y="97148"/>
                    </a:cubicBezTo>
                    <a:cubicBezTo>
                      <a:pt x="508906" y="97148"/>
                      <a:pt x="504714" y="99109"/>
                      <a:pt x="501588" y="103033"/>
                    </a:cubicBezTo>
                    <a:cubicBezTo>
                      <a:pt x="498463" y="106956"/>
                      <a:pt x="496900" y="113685"/>
                      <a:pt x="496900" y="123220"/>
                    </a:cubicBezTo>
                    <a:lnTo>
                      <a:pt x="496900" y="166427"/>
                    </a:lnTo>
                    <a:lnTo>
                      <a:pt x="485961" y="166427"/>
                    </a:lnTo>
                    <a:lnTo>
                      <a:pt x="485961" y="87399"/>
                    </a:lnTo>
                    <a:lnTo>
                      <a:pt x="495858" y="87399"/>
                    </a:lnTo>
                    <a:lnTo>
                      <a:pt x="495858" y="98563"/>
                    </a:lnTo>
                    <a:cubicBezTo>
                      <a:pt x="498236" y="94222"/>
                      <a:pt x="501145" y="90978"/>
                      <a:pt x="504587" y="88832"/>
                    </a:cubicBezTo>
                    <a:cubicBezTo>
                      <a:pt x="508029" y="86686"/>
                      <a:pt x="511978" y="85613"/>
                      <a:pt x="516435" y="85613"/>
                    </a:cubicBezTo>
                    <a:close/>
                    <a:moveTo>
                      <a:pt x="344985" y="85613"/>
                    </a:moveTo>
                    <a:cubicBezTo>
                      <a:pt x="348452" y="85613"/>
                      <a:pt x="351658" y="86296"/>
                      <a:pt x="354605" y="87660"/>
                    </a:cubicBezTo>
                    <a:cubicBezTo>
                      <a:pt x="357552" y="89024"/>
                      <a:pt x="359929" y="90810"/>
                      <a:pt x="361736" y="93018"/>
                    </a:cubicBezTo>
                    <a:cubicBezTo>
                      <a:pt x="363544" y="95225"/>
                      <a:pt x="364894" y="98090"/>
                      <a:pt x="365785" y="101612"/>
                    </a:cubicBezTo>
                    <a:cubicBezTo>
                      <a:pt x="366676" y="105135"/>
                      <a:pt x="367122" y="110542"/>
                      <a:pt x="367122" y="117835"/>
                    </a:cubicBezTo>
                    <a:lnTo>
                      <a:pt x="367122" y="166427"/>
                    </a:lnTo>
                    <a:lnTo>
                      <a:pt x="356183" y="166427"/>
                    </a:lnTo>
                    <a:lnTo>
                      <a:pt x="356183" y="118304"/>
                    </a:lnTo>
                    <a:cubicBezTo>
                      <a:pt x="356183" y="112493"/>
                      <a:pt x="355687" y="108247"/>
                      <a:pt x="354695" y="105565"/>
                    </a:cubicBezTo>
                    <a:cubicBezTo>
                      <a:pt x="353703" y="102883"/>
                      <a:pt x="352152" y="100810"/>
                      <a:pt x="350044" y="99345"/>
                    </a:cubicBezTo>
                    <a:cubicBezTo>
                      <a:pt x="347936" y="97880"/>
                      <a:pt x="345492" y="97148"/>
                      <a:pt x="342714" y="97148"/>
                    </a:cubicBezTo>
                    <a:cubicBezTo>
                      <a:pt x="337456" y="97148"/>
                      <a:pt x="333264" y="99109"/>
                      <a:pt x="330138" y="103033"/>
                    </a:cubicBezTo>
                    <a:cubicBezTo>
                      <a:pt x="327013" y="106956"/>
                      <a:pt x="325450" y="113685"/>
                      <a:pt x="325450" y="123220"/>
                    </a:cubicBezTo>
                    <a:lnTo>
                      <a:pt x="325450" y="166427"/>
                    </a:lnTo>
                    <a:lnTo>
                      <a:pt x="314511" y="166427"/>
                    </a:lnTo>
                    <a:lnTo>
                      <a:pt x="314511" y="87399"/>
                    </a:lnTo>
                    <a:lnTo>
                      <a:pt x="324408" y="87399"/>
                    </a:lnTo>
                    <a:lnTo>
                      <a:pt x="324408" y="98563"/>
                    </a:lnTo>
                    <a:cubicBezTo>
                      <a:pt x="326786" y="94222"/>
                      <a:pt x="329695" y="90978"/>
                      <a:pt x="333137" y="88832"/>
                    </a:cubicBezTo>
                    <a:cubicBezTo>
                      <a:pt x="336579" y="86686"/>
                      <a:pt x="340528" y="85613"/>
                      <a:pt x="344985" y="85613"/>
                    </a:cubicBezTo>
                    <a:close/>
                    <a:moveTo>
                      <a:pt x="264877" y="85613"/>
                    </a:moveTo>
                    <a:cubicBezTo>
                      <a:pt x="273261" y="85613"/>
                      <a:pt x="280256" y="89136"/>
                      <a:pt x="285862" y="96180"/>
                    </a:cubicBezTo>
                    <a:cubicBezTo>
                      <a:pt x="291468" y="103225"/>
                      <a:pt x="294271" y="113419"/>
                      <a:pt x="294271" y="126764"/>
                    </a:cubicBezTo>
                    <a:lnTo>
                      <a:pt x="294196" y="130336"/>
                    </a:lnTo>
                    <a:lnTo>
                      <a:pt x="245827" y="130336"/>
                    </a:lnTo>
                    <a:cubicBezTo>
                      <a:pt x="246274" y="139216"/>
                      <a:pt x="248332" y="145914"/>
                      <a:pt x="252004" y="150428"/>
                    </a:cubicBezTo>
                    <a:cubicBezTo>
                      <a:pt x="255675" y="154943"/>
                      <a:pt x="260139" y="157200"/>
                      <a:pt x="265398" y="157200"/>
                    </a:cubicBezTo>
                    <a:cubicBezTo>
                      <a:pt x="273633" y="157200"/>
                      <a:pt x="279363" y="151792"/>
                      <a:pt x="282588" y="140977"/>
                    </a:cubicBezTo>
                    <a:lnTo>
                      <a:pt x="293899" y="142689"/>
                    </a:lnTo>
                    <a:cubicBezTo>
                      <a:pt x="292014" y="151123"/>
                      <a:pt x="288603" y="157485"/>
                      <a:pt x="283667" y="161776"/>
                    </a:cubicBezTo>
                    <a:cubicBezTo>
                      <a:pt x="278731" y="166067"/>
                      <a:pt x="272616" y="168213"/>
                      <a:pt x="265324" y="168213"/>
                    </a:cubicBezTo>
                    <a:cubicBezTo>
                      <a:pt x="256146" y="168213"/>
                      <a:pt x="248717" y="164728"/>
                      <a:pt x="243037" y="157758"/>
                    </a:cubicBezTo>
                    <a:cubicBezTo>
                      <a:pt x="237356" y="150788"/>
                      <a:pt x="234516" y="140729"/>
                      <a:pt x="234516" y="127583"/>
                    </a:cubicBezTo>
                    <a:cubicBezTo>
                      <a:pt x="234516" y="113940"/>
                      <a:pt x="237381" y="103535"/>
                      <a:pt x="243111" y="96366"/>
                    </a:cubicBezTo>
                    <a:cubicBezTo>
                      <a:pt x="248841" y="89198"/>
                      <a:pt x="256096" y="85613"/>
                      <a:pt x="264877" y="85613"/>
                    </a:cubicBezTo>
                    <a:close/>
                    <a:moveTo>
                      <a:pt x="190879" y="85613"/>
                    </a:moveTo>
                    <a:cubicBezTo>
                      <a:pt x="195981" y="85613"/>
                      <a:pt x="200588" y="87126"/>
                      <a:pt x="204698" y="90153"/>
                    </a:cubicBezTo>
                    <a:cubicBezTo>
                      <a:pt x="208809" y="93179"/>
                      <a:pt x="212115" y="97780"/>
                      <a:pt x="214616" y="103956"/>
                    </a:cubicBezTo>
                    <a:cubicBezTo>
                      <a:pt x="217118" y="110133"/>
                      <a:pt x="218368" y="117562"/>
                      <a:pt x="218368" y="126243"/>
                    </a:cubicBezTo>
                    <a:cubicBezTo>
                      <a:pt x="218368" y="139688"/>
                      <a:pt x="215553" y="150044"/>
                      <a:pt x="209922" y="157311"/>
                    </a:cubicBezTo>
                    <a:cubicBezTo>
                      <a:pt x="204292" y="164579"/>
                      <a:pt x="197681" y="168213"/>
                      <a:pt x="190091" y="168213"/>
                    </a:cubicBezTo>
                    <a:cubicBezTo>
                      <a:pt x="186718" y="168213"/>
                      <a:pt x="183567" y="167345"/>
                      <a:pt x="180640" y="165609"/>
                    </a:cubicBezTo>
                    <a:cubicBezTo>
                      <a:pt x="177714" y="163872"/>
                      <a:pt x="175183" y="161417"/>
                      <a:pt x="173050" y="158242"/>
                    </a:cubicBezTo>
                    <a:lnTo>
                      <a:pt x="173050" y="196714"/>
                    </a:lnTo>
                    <a:lnTo>
                      <a:pt x="162111" y="196714"/>
                    </a:lnTo>
                    <a:lnTo>
                      <a:pt x="162111" y="87399"/>
                    </a:lnTo>
                    <a:lnTo>
                      <a:pt x="172232" y="87399"/>
                    </a:lnTo>
                    <a:lnTo>
                      <a:pt x="172232" y="97668"/>
                    </a:lnTo>
                    <a:cubicBezTo>
                      <a:pt x="174708" y="93402"/>
                      <a:pt x="177457" y="90326"/>
                      <a:pt x="180478" y="88441"/>
                    </a:cubicBezTo>
                    <a:cubicBezTo>
                      <a:pt x="183499" y="86556"/>
                      <a:pt x="186966" y="85613"/>
                      <a:pt x="190879" y="85613"/>
                    </a:cubicBezTo>
                    <a:close/>
                    <a:moveTo>
                      <a:pt x="457386" y="57336"/>
                    </a:moveTo>
                    <a:lnTo>
                      <a:pt x="468325" y="57336"/>
                    </a:lnTo>
                    <a:lnTo>
                      <a:pt x="468325" y="72740"/>
                    </a:lnTo>
                    <a:lnTo>
                      <a:pt x="457386" y="72740"/>
                    </a:lnTo>
                    <a:close/>
                    <a:moveTo>
                      <a:pt x="422337" y="57336"/>
                    </a:moveTo>
                    <a:lnTo>
                      <a:pt x="433425" y="57336"/>
                    </a:lnTo>
                    <a:lnTo>
                      <a:pt x="433425" y="166427"/>
                    </a:lnTo>
                    <a:lnTo>
                      <a:pt x="423156" y="166427"/>
                    </a:lnTo>
                    <a:lnTo>
                      <a:pt x="423156" y="156456"/>
                    </a:lnTo>
                    <a:cubicBezTo>
                      <a:pt x="421171" y="160276"/>
                      <a:pt x="418617" y="163190"/>
                      <a:pt x="415491" y="165199"/>
                    </a:cubicBezTo>
                    <a:cubicBezTo>
                      <a:pt x="412366" y="167208"/>
                      <a:pt x="408992" y="168213"/>
                      <a:pt x="405371" y="168213"/>
                    </a:cubicBezTo>
                    <a:cubicBezTo>
                      <a:pt x="397731" y="168213"/>
                      <a:pt x="391121" y="164604"/>
                      <a:pt x="385540" y="157386"/>
                    </a:cubicBezTo>
                    <a:cubicBezTo>
                      <a:pt x="379959" y="150168"/>
                      <a:pt x="377168" y="140010"/>
                      <a:pt x="377168" y="126913"/>
                    </a:cubicBezTo>
                    <a:cubicBezTo>
                      <a:pt x="377168" y="117934"/>
                      <a:pt x="378406" y="110319"/>
                      <a:pt x="380882" y="104068"/>
                    </a:cubicBezTo>
                    <a:cubicBezTo>
                      <a:pt x="383359" y="97817"/>
                      <a:pt x="386665" y="93179"/>
                      <a:pt x="390800" y="90153"/>
                    </a:cubicBezTo>
                    <a:cubicBezTo>
                      <a:pt x="394936" y="87126"/>
                      <a:pt x="399530" y="85613"/>
                      <a:pt x="404581" y="85613"/>
                    </a:cubicBezTo>
                    <a:cubicBezTo>
                      <a:pt x="408197" y="85613"/>
                      <a:pt x="411552" y="86568"/>
                      <a:pt x="414648" y="88478"/>
                    </a:cubicBezTo>
                    <a:cubicBezTo>
                      <a:pt x="417743" y="90388"/>
                      <a:pt x="420306" y="93055"/>
                      <a:pt x="422337" y="96478"/>
                    </a:cubicBezTo>
                    <a:close/>
                    <a:moveTo>
                      <a:pt x="75679" y="0"/>
                    </a:moveTo>
                    <a:cubicBezTo>
                      <a:pt x="96590" y="0"/>
                      <a:pt x="112533" y="3888"/>
                      <a:pt x="123509" y="11664"/>
                    </a:cubicBezTo>
                    <a:cubicBezTo>
                      <a:pt x="134485" y="19441"/>
                      <a:pt x="141015" y="31812"/>
                      <a:pt x="143099" y="48778"/>
                    </a:cubicBezTo>
                    <a:lnTo>
                      <a:pt x="95436" y="51569"/>
                    </a:lnTo>
                    <a:cubicBezTo>
                      <a:pt x="94171" y="44202"/>
                      <a:pt x="91511" y="38844"/>
                      <a:pt x="87455" y="35496"/>
                    </a:cubicBezTo>
                    <a:cubicBezTo>
                      <a:pt x="83400" y="32147"/>
                      <a:pt x="77800" y="30473"/>
                      <a:pt x="70656" y="30473"/>
                    </a:cubicBezTo>
                    <a:cubicBezTo>
                      <a:pt x="64778" y="30473"/>
                      <a:pt x="60350" y="31719"/>
                      <a:pt x="57374" y="34212"/>
                    </a:cubicBezTo>
                    <a:cubicBezTo>
                      <a:pt x="54397" y="36705"/>
                      <a:pt x="52909" y="39737"/>
                      <a:pt x="52909" y="43309"/>
                    </a:cubicBezTo>
                    <a:cubicBezTo>
                      <a:pt x="52909" y="45913"/>
                      <a:pt x="54137" y="48258"/>
                      <a:pt x="56592" y="50341"/>
                    </a:cubicBezTo>
                    <a:cubicBezTo>
                      <a:pt x="58973" y="52499"/>
                      <a:pt x="64629" y="54508"/>
                      <a:pt x="73559" y="56369"/>
                    </a:cubicBezTo>
                    <a:cubicBezTo>
                      <a:pt x="95660" y="61131"/>
                      <a:pt x="111491" y="65949"/>
                      <a:pt x="121053" y="70824"/>
                    </a:cubicBezTo>
                    <a:cubicBezTo>
                      <a:pt x="130616" y="75698"/>
                      <a:pt x="137573" y="81744"/>
                      <a:pt x="141927" y="88962"/>
                    </a:cubicBezTo>
                    <a:cubicBezTo>
                      <a:pt x="146280" y="96180"/>
                      <a:pt x="148456" y="104254"/>
                      <a:pt x="148456" y="113184"/>
                    </a:cubicBezTo>
                    <a:cubicBezTo>
                      <a:pt x="148456" y="123676"/>
                      <a:pt x="145554" y="133350"/>
                      <a:pt x="139750" y="142205"/>
                    </a:cubicBezTo>
                    <a:cubicBezTo>
                      <a:pt x="133946" y="151061"/>
                      <a:pt x="125835" y="157776"/>
                      <a:pt x="115417" y="162353"/>
                    </a:cubicBezTo>
                    <a:cubicBezTo>
                      <a:pt x="104999" y="166929"/>
                      <a:pt x="91864" y="169218"/>
                      <a:pt x="76014" y="169218"/>
                    </a:cubicBezTo>
                    <a:cubicBezTo>
                      <a:pt x="48183" y="169218"/>
                      <a:pt x="28910" y="163860"/>
                      <a:pt x="18195" y="153144"/>
                    </a:cubicBezTo>
                    <a:cubicBezTo>
                      <a:pt x="7479" y="142429"/>
                      <a:pt x="1414" y="128811"/>
                      <a:pt x="0" y="112291"/>
                    </a:cubicBezTo>
                    <a:lnTo>
                      <a:pt x="48109" y="109277"/>
                    </a:lnTo>
                    <a:cubicBezTo>
                      <a:pt x="49151" y="117091"/>
                      <a:pt x="51272" y="123044"/>
                      <a:pt x="54471" y="127136"/>
                    </a:cubicBezTo>
                    <a:cubicBezTo>
                      <a:pt x="59680" y="133759"/>
                      <a:pt x="67122" y="137071"/>
                      <a:pt x="76796" y="137071"/>
                    </a:cubicBezTo>
                    <a:cubicBezTo>
                      <a:pt x="84014" y="137071"/>
                      <a:pt x="89576" y="135378"/>
                      <a:pt x="93483" y="131992"/>
                    </a:cubicBezTo>
                    <a:cubicBezTo>
                      <a:pt x="97390" y="128606"/>
                      <a:pt x="99343" y="124681"/>
                      <a:pt x="99343" y="120216"/>
                    </a:cubicBezTo>
                    <a:cubicBezTo>
                      <a:pt x="99343" y="115974"/>
                      <a:pt x="97483" y="112179"/>
                      <a:pt x="93762" y="108831"/>
                    </a:cubicBezTo>
                    <a:cubicBezTo>
                      <a:pt x="90041" y="105482"/>
                      <a:pt x="81409" y="102319"/>
                      <a:pt x="67866" y="99343"/>
                    </a:cubicBezTo>
                    <a:cubicBezTo>
                      <a:pt x="45691" y="94357"/>
                      <a:pt x="29878" y="87734"/>
                      <a:pt x="20427" y="79474"/>
                    </a:cubicBezTo>
                    <a:cubicBezTo>
                      <a:pt x="10902" y="71214"/>
                      <a:pt x="6140" y="60685"/>
                      <a:pt x="6140" y="47885"/>
                    </a:cubicBezTo>
                    <a:cubicBezTo>
                      <a:pt x="6140" y="39477"/>
                      <a:pt x="8577" y="31533"/>
                      <a:pt x="13451" y="24054"/>
                    </a:cubicBezTo>
                    <a:cubicBezTo>
                      <a:pt x="18325" y="16576"/>
                      <a:pt x="25655" y="10697"/>
                      <a:pt x="35440" y="6418"/>
                    </a:cubicBezTo>
                    <a:cubicBezTo>
                      <a:pt x="45225" y="2139"/>
                      <a:pt x="58639" y="0"/>
                      <a:pt x="75679" y="0"/>
                    </a:cubicBezTo>
                    <a:close/>
                  </a:path>
                </a:pathLst>
              </a:custGeom>
              <a:solidFill>
                <a:srgbClr val="007CBA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D4E50"/>
                  </a:soli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FEE7CC67-B262-478C-9331-EDFE72BFA14A}"/>
                  </a:ext>
                </a:extLst>
              </p:cNvPr>
              <p:cNvSpPr/>
              <p:nvPr/>
            </p:nvSpPr>
            <p:spPr bwMode="auto">
              <a:xfrm>
                <a:off x="4888312" y="-1222179"/>
                <a:ext cx="504304" cy="165422"/>
              </a:xfrm>
              <a:custGeom>
                <a:avLst/>
                <a:gdLst>
                  <a:gd name="connsiteX0" fmla="*/ 474836 w 504304"/>
                  <a:gd name="connsiteY0" fmla="*/ 93836 h 165422"/>
                  <a:gd name="connsiteX1" fmla="*/ 462260 w 504304"/>
                  <a:gd name="connsiteY1" fmla="*/ 99975 h 165422"/>
                  <a:gd name="connsiteX2" fmla="*/ 456530 w 504304"/>
                  <a:gd name="connsiteY2" fmla="*/ 116532 h 165422"/>
                  <a:gd name="connsiteX3" fmla="*/ 492695 w 504304"/>
                  <a:gd name="connsiteY3" fmla="*/ 116532 h 165422"/>
                  <a:gd name="connsiteX4" fmla="*/ 488305 w 504304"/>
                  <a:gd name="connsiteY4" fmla="*/ 101203 h 165422"/>
                  <a:gd name="connsiteX5" fmla="*/ 474836 w 504304"/>
                  <a:gd name="connsiteY5" fmla="*/ 93836 h 165422"/>
                  <a:gd name="connsiteX6" fmla="*/ 370908 w 504304"/>
                  <a:gd name="connsiteY6" fmla="*/ 93836 h 165422"/>
                  <a:gd name="connsiteX7" fmla="*/ 358785 w 504304"/>
                  <a:gd name="connsiteY7" fmla="*/ 101463 h 165422"/>
                  <a:gd name="connsiteX8" fmla="*/ 353451 w 504304"/>
                  <a:gd name="connsiteY8" fmla="*/ 123527 h 165422"/>
                  <a:gd name="connsiteX9" fmla="*/ 355690 w 504304"/>
                  <a:gd name="connsiteY9" fmla="*/ 141907 h 165422"/>
                  <a:gd name="connsiteX10" fmla="*/ 362031 w 504304"/>
                  <a:gd name="connsiteY10" fmla="*/ 151209 h 165422"/>
                  <a:gd name="connsiteX11" fmla="*/ 371133 w 504304"/>
                  <a:gd name="connsiteY11" fmla="*/ 154409 h 165422"/>
                  <a:gd name="connsiteX12" fmla="*/ 383181 w 504304"/>
                  <a:gd name="connsiteY12" fmla="*/ 146781 h 165422"/>
                  <a:gd name="connsiteX13" fmla="*/ 388441 w 504304"/>
                  <a:gd name="connsiteY13" fmla="*/ 123973 h 165422"/>
                  <a:gd name="connsiteX14" fmla="*/ 383368 w 504304"/>
                  <a:gd name="connsiteY14" fmla="*/ 101128 h 165422"/>
                  <a:gd name="connsiteX15" fmla="*/ 370908 w 504304"/>
                  <a:gd name="connsiteY15" fmla="*/ 93836 h 165422"/>
                  <a:gd name="connsiteX16" fmla="*/ 198611 w 504304"/>
                  <a:gd name="connsiteY16" fmla="*/ 93836 h 165422"/>
                  <a:gd name="connsiteX17" fmla="*/ 186035 w 504304"/>
                  <a:gd name="connsiteY17" fmla="*/ 99975 h 165422"/>
                  <a:gd name="connsiteX18" fmla="*/ 180305 w 504304"/>
                  <a:gd name="connsiteY18" fmla="*/ 116532 h 165422"/>
                  <a:gd name="connsiteX19" fmla="*/ 216470 w 504304"/>
                  <a:gd name="connsiteY19" fmla="*/ 116532 h 165422"/>
                  <a:gd name="connsiteX20" fmla="*/ 212080 w 504304"/>
                  <a:gd name="connsiteY20" fmla="*/ 101203 h 165422"/>
                  <a:gd name="connsiteX21" fmla="*/ 198611 w 504304"/>
                  <a:gd name="connsiteY21" fmla="*/ 93836 h 165422"/>
                  <a:gd name="connsiteX22" fmla="*/ 314994 w 504304"/>
                  <a:gd name="connsiteY22" fmla="*/ 84608 h 165422"/>
                  <a:gd name="connsiteX23" fmla="*/ 325933 w 504304"/>
                  <a:gd name="connsiteY23" fmla="*/ 84608 h 165422"/>
                  <a:gd name="connsiteX24" fmla="*/ 325933 w 504304"/>
                  <a:gd name="connsiteY24" fmla="*/ 163636 h 165422"/>
                  <a:gd name="connsiteX25" fmla="*/ 314994 w 504304"/>
                  <a:gd name="connsiteY25" fmla="*/ 163636 h 165422"/>
                  <a:gd name="connsiteX26" fmla="*/ 243036 w 504304"/>
                  <a:gd name="connsiteY26" fmla="*/ 84608 h 165422"/>
                  <a:gd name="connsiteX27" fmla="*/ 256755 w 504304"/>
                  <a:gd name="connsiteY27" fmla="*/ 84608 h 165422"/>
                  <a:gd name="connsiteX28" fmla="*/ 266616 w 504304"/>
                  <a:gd name="connsiteY28" fmla="*/ 103100 h 165422"/>
                  <a:gd name="connsiteX29" fmla="*/ 271163 w 504304"/>
                  <a:gd name="connsiteY29" fmla="*/ 111975 h 165422"/>
                  <a:gd name="connsiteX30" fmla="*/ 276154 w 504304"/>
                  <a:gd name="connsiteY30" fmla="*/ 103375 h 165422"/>
                  <a:gd name="connsiteX31" fmla="*/ 287051 w 504304"/>
                  <a:gd name="connsiteY31" fmla="*/ 84608 h 165422"/>
                  <a:gd name="connsiteX32" fmla="*/ 300112 w 504304"/>
                  <a:gd name="connsiteY32" fmla="*/ 84608 h 165422"/>
                  <a:gd name="connsiteX33" fmla="*/ 277749 w 504304"/>
                  <a:gd name="connsiteY33" fmla="*/ 121720 h 165422"/>
                  <a:gd name="connsiteX34" fmla="*/ 301823 w 504304"/>
                  <a:gd name="connsiteY34" fmla="*/ 163636 h 165422"/>
                  <a:gd name="connsiteX35" fmla="*/ 288360 w 504304"/>
                  <a:gd name="connsiteY35" fmla="*/ 163636 h 165422"/>
                  <a:gd name="connsiteX36" fmla="*/ 275026 w 504304"/>
                  <a:gd name="connsiteY36" fmla="*/ 139041 h 165422"/>
                  <a:gd name="connsiteX37" fmla="*/ 271570 w 504304"/>
                  <a:gd name="connsiteY37" fmla="*/ 132417 h 165422"/>
                  <a:gd name="connsiteX38" fmla="*/ 254496 w 504304"/>
                  <a:gd name="connsiteY38" fmla="*/ 163636 h 165422"/>
                  <a:gd name="connsiteX39" fmla="*/ 241176 w 504304"/>
                  <a:gd name="connsiteY39" fmla="*/ 163636 h 165422"/>
                  <a:gd name="connsiteX40" fmla="*/ 264824 w 504304"/>
                  <a:gd name="connsiteY40" fmla="*/ 122598 h 165422"/>
                  <a:gd name="connsiteX41" fmla="*/ 474910 w 504304"/>
                  <a:gd name="connsiteY41" fmla="*/ 82822 h 165422"/>
                  <a:gd name="connsiteX42" fmla="*/ 495895 w 504304"/>
                  <a:gd name="connsiteY42" fmla="*/ 93389 h 165422"/>
                  <a:gd name="connsiteX43" fmla="*/ 504304 w 504304"/>
                  <a:gd name="connsiteY43" fmla="*/ 123973 h 165422"/>
                  <a:gd name="connsiteX44" fmla="*/ 504229 w 504304"/>
                  <a:gd name="connsiteY44" fmla="*/ 127545 h 165422"/>
                  <a:gd name="connsiteX45" fmla="*/ 455860 w 504304"/>
                  <a:gd name="connsiteY45" fmla="*/ 127545 h 165422"/>
                  <a:gd name="connsiteX46" fmla="*/ 462037 w 504304"/>
                  <a:gd name="connsiteY46" fmla="*/ 147637 h 165422"/>
                  <a:gd name="connsiteX47" fmla="*/ 475431 w 504304"/>
                  <a:gd name="connsiteY47" fmla="*/ 154409 h 165422"/>
                  <a:gd name="connsiteX48" fmla="*/ 492621 w 504304"/>
                  <a:gd name="connsiteY48" fmla="*/ 138186 h 165422"/>
                  <a:gd name="connsiteX49" fmla="*/ 503932 w 504304"/>
                  <a:gd name="connsiteY49" fmla="*/ 139898 h 165422"/>
                  <a:gd name="connsiteX50" fmla="*/ 493700 w 504304"/>
                  <a:gd name="connsiteY50" fmla="*/ 158985 h 165422"/>
                  <a:gd name="connsiteX51" fmla="*/ 475357 w 504304"/>
                  <a:gd name="connsiteY51" fmla="*/ 165422 h 165422"/>
                  <a:gd name="connsiteX52" fmla="*/ 453070 w 504304"/>
                  <a:gd name="connsiteY52" fmla="*/ 154967 h 165422"/>
                  <a:gd name="connsiteX53" fmla="*/ 444549 w 504304"/>
                  <a:gd name="connsiteY53" fmla="*/ 124792 h 165422"/>
                  <a:gd name="connsiteX54" fmla="*/ 453144 w 504304"/>
                  <a:gd name="connsiteY54" fmla="*/ 93575 h 165422"/>
                  <a:gd name="connsiteX55" fmla="*/ 474910 w 504304"/>
                  <a:gd name="connsiteY55" fmla="*/ 82822 h 165422"/>
                  <a:gd name="connsiteX56" fmla="*/ 198685 w 504304"/>
                  <a:gd name="connsiteY56" fmla="*/ 82822 h 165422"/>
                  <a:gd name="connsiteX57" fmla="*/ 219670 w 504304"/>
                  <a:gd name="connsiteY57" fmla="*/ 93389 h 165422"/>
                  <a:gd name="connsiteX58" fmla="*/ 228079 w 504304"/>
                  <a:gd name="connsiteY58" fmla="*/ 123973 h 165422"/>
                  <a:gd name="connsiteX59" fmla="*/ 228004 w 504304"/>
                  <a:gd name="connsiteY59" fmla="*/ 127545 h 165422"/>
                  <a:gd name="connsiteX60" fmla="*/ 179635 w 504304"/>
                  <a:gd name="connsiteY60" fmla="*/ 127545 h 165422"/>
                  <a:gd name="connsiteX61" fmla="*/ 185812 w 504304"/>
                  <a:gd name="connsiteY61" fmla="*/ 147637 h 165422"/>
                  <a:gd name="connsiteX62" fmla="*/ 199206 w 504304"/>
                  <a:gd name="connsiteY62" fmla="*/ 154409 h 165422"/>
                  <a:gd name="connsiteX63" fmla="*/ 216396 w 504304"/>
                  <a:gd name="connsiteY63" fmla="*/ 138186 h 165422"/>
                  <a:gd name="connsiteX64" fmla="*/ 227707 w 504304"/>
                  <a:gd name="connsiteY64" fmla="*/ 139898 h 165422"/>
                  <a:gd name="connsiteX65" fmla="*/ 217475 w 504304"/>
                  <a:gd name="connsiteY65" fmla="*/ 158985 h 165422"/>
                  <a:gd name="connsiteX66" fmla="*/ 199132 w 504304"/>
                  <a:gd name="connsiteY66" fmla="*/ 165422 h 165422"/>
                  <a:gd name="connsiteX67" fmla="*/ 176845 w 504304"/>
                  <a:gd name="connsiteY67" fmla="*/ 154967 h 165422"/>
                  <a:gd name="connsiteX68" fmla="*/ 168324 w 504304"/>
                  <a:gd name="connsiteY68" fmla="*/ 124792 h 165422"/>
                  <a:gd name="connsiteX69" fmla="*/ 176919 w 504304"/>
                  <a:gd name="connsiteY69" fmla="*/ 93575 h 165422"/>
                  <a:gd name="connsiteX70" fmla="*/ 198685 w 504304"/>
                  <a:gd name="connsiteY70" fmla="*/ 82822 h 165422"/>
                  <a:gd name="connsiteX71" fmla="*/ 419397 w 504304"/>
                  <a:gd name="connsiteY71" fmla="*/ 54545 h 165422"/>
                  <a:gd name="connsiteX72" fmla="*/ 430336 w 504304"/>
                  <a:gd name="connsiteY72" fmla="*/ 54545 h 165422"/>
                  <a:gd name="connsiteX73" fmla="*/ 430336 w 504304"/>
                  <a:gd name="connsiteY73" fmla="*/ 163636 h 165422"/>
                  <a:gd name="connsiteX74" fmla="*/ 419397 w 504304"/>
                  <a:gd name="connsiteY74" fmla="*/ 163636 h 165422"/>
                  <a:gd name="connsiteX75" fmla="*/ 343421 w 504304"/>
                  <a:gd name="connsiteY75" fmla="*/ 54545 h 165422"/>
                  <a:gd name="connsiteX76" fmla="*/ 354434 w 504304"/>
                  <a:gd name="connsiteY76" fmla="*/ 54545 h 165422"/>
                  <a:gd name="connsiteX77" fmla="*/ 354434 w 504304"/>
                  <a:gd name="connsiteY77" fmla="*/ 93464 h 165422"/>
                  <a:gd name="connsiteX78" fmla="*/ 362359 w 504304"/>
                  <a:gd name="connsiteY78" fmla="*/ 85464 h 165422"/>
                  <a:gd name="connsiteX79" fmla="*/ 372219 w 504304"/>
                  <a:gd name="connsiteY79" fmla="*/ 82822 h 165422"/>
                  <a:gd name="connsiteX80" fmla="*/ 386023 w 504304"/>
                  <a:gd name="connsiteY80" fmla="*/ 87362 h 165422"/>
                  <a:gd name="connsiteX81" fmla="*/ 395957 w 504304"/>
                  <a:gd name="connsiteY81" fmla="*/ 101128 h 165422"/>
                  <a:gd name="connsiteX82" fmla="*/ 399678 w 504304"/>
                  <a:gd name="connsiteY82" fmla="*/ 123527 h 165422"/>
                  <a:gd name="connsiteX83" fmla="*/ 391255 w 504304"/>
                  <a:gd name="connsiteY83" fmla="*/ 154520 h 165422"/>
                  <a:gd name="connsiteX84" fmla="*/ 371578 w 504304"/>
                  <a:gd name="connsiteY84" fmla="*/ 165422 h 165422"/>
                  <a:gd name="connsiteX85" fmla="*/ 361404 w 504304"/>
                  <a:gd name="connsiteY85" fmla="*/ 162483 h 165422"/>
                  <a:gd name="connsiteX86" fmla="*/ 353615 w 504304"/>
                  <a:gd name="connsiteY86" fmla="*/ 153739 h 165422"/>
                  <a:gd name="connsiteX87" fmla="*/ 353615 w 504304"/>
                  <a:gd name="connsiteY87" fmla="*/ 163636 h 165422"/>
                  <a:gd name="connsiteX88" fmla="*/ 343421 w 504304"/>
                  <a:gd name="connsiteY88" fmla="*/ 163636 h 165422"/>
                  <a:gd name="connsiteX89" fmla="*/ 314994 w 504304"/>
                  <a:gd name="connsiteY89" fmla="*/ 54545 h 165422"/>
                  <a:gd name="connsiteX90" fmla="*/ 325933 w 504304"/>
                  <a:gd name="connsiteY90" fmla="*/ 54545 h 165422"/>
                  <a:gd name="connsiteX91" fmla="*/ 325933 w 504304"/>
                  <a:gd name="connsiteY91" fmla="*/ 69949 h 165422"/>
                  <a:gd name="connsiteX92" fmla="*/ 314994 w 504304"/>
                  <a:gd name="connsiteY92" fmla="*/ 69949 h 165422"/>
                  <a:gd name="connsiteX93" fmla="*/ 143172 w 504304"/>
                  <a:gd name="connsiteY93" fmla="*/ 54545 h 165422"/>
                  <a:gd name="connsiteX94" fmla="*/ 154111 w 504304"/>
                  <a:gd name="connsiteY94" fmla="*/ 54545 h 165422"/>
                  <a:gd name="connsiteX95" fmla="*/ 154111 w 504304"/>
                  <a:gd name="connsiteY95" fmla="*/ 163636 h 165422"/>
                  <a:gd name="connsiteX96" fmla="*/ 143172 w 504304"/>
                  <a:gd name="connsiteY96" fmla="*/ 163636 h 165422"/>
                  <a:gd name="connsiteX97" fmla="*/ 0 w 504304"/>
                  <a:gd name="connsiteY97" fmla="*/ 0 h 165422"/>
                  <a:gd name="connsiteX98" fmla="*/ 125015 w 504304"/>
                  <a:gd name="connsiteY98" fmla="*/ 0 h 165422"/>
                  <a:gd name="connsiteX99" fmla="*/ 125015 w 504304"/>
                  <a:gd name="connsiteY99" fmla="*/ 35160 h 165422"/>
                  <a:gd name="connsiteX100" fmla="*/ 50787 w 504304"/>
                  <a:gd name="connsiteY100" fmla="*/ 35160 h 165422"/>
                  <a:gd name="connsiteX101" fmla="*/ 50787 w 504304"/>
                  <a:gd name="connsiteY101" fmla="*/ 63735 h 165422"/>
                  <a:gd name="connsiteX102" fmla="*/ 114188 w 504304"/>
                  <a:gd name="connsiteY102" fmla="*/ 63735 h 165422"/>
                  <a:gd name="connsiteX103" fmla="*/ 114188 w 504304"/>
                  <a:gd name="connsiteY103" fmla="*/ 96775 h 165422"/>
                  <a:gd name="connsiteX104" fmla="*/ 50787 w 504304"/>
                  <a:gd name="connsiteY104" fmla="*/ 96775 h 165422"/>
                  <a:gd name="connsiteX105" fmla="*/ 50787 w 504304"/>
                  <a:gd name="connsiteY105" fmla="*/ 163636 h 165422"/>
                  <a:gd name="connsiteX106" fmla="*/ 0 w 504304"/>
                  <a:gd name="connsiteY106" fmla="*/ 163636 h 16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504304" h="165422">
                    <a:moveTo>
                      <a:pt x="474836" y="93836"/>
                    </a:moveTo>
                    <a:cubicBezTo>
                      <a:pt x="469924" y="93836"/>
                      <a:pt x="465732" y="95882"/>
                      <a:pt x="462260" y="99975"/>
                    </a:cubicBezTo>
                    <a:cubicBezTo>
                      <a:pt x="458787" y="104068"/>
                      <a:pt x="456877" y="109587"/>
                      <a:pt x="456530" y="116532"/>
                    </a:cubicBezTo>
                    <a:lnTo>
                      <a:pt x="492695" y="116532"/>
                    </a:lnTo>
                    <a:cubicBezTo>
                      <a:pt x="492199" y="109686"/>
                      <a:pt x="490736" y="104576"/>
                      <a:pt x="488305" y="101203"/>
                    </a:cubicBezTo>
                    <a:cubicBezTo>
                      <a:pt x="484782" y="96291"/>
                      <a:pt x="480293" y="93836"/>
                      <a:pt x="474836" y="93836"/>
                    </a:cubicBezTo>
                    <a:close/>
                    <a:moveTo>
                      <a:pt x="370908" y="93836"/>
                    </a:moveTo>
                    <a:cubicBezTo>
                      <a:pt x="366382" y="93836"/>
                      <a:pt x="362341" y="96378"/>
                      <a:pt x="358785" y="101463"/>
                    </a:cubicBezTo>
                    <a:cubicBezTo>
                      <a:pt x="355229" y="106548"/>
                      <a:pt x="353451" y="113903"/>
                      <a:pt x="353451" y="123527"/>
                    </a:cubicBezTo>
                    <a:cubicBezTo>
                      <a:pt x="353451" y="131712"/>
                      <a:pt x="354197" y="137839"/>
                      <a:pt x="355690" y="141907"/>
                    </a:cubicBezTo>
                    <a:cubicBezTo>
                      <a:pt x="357182" y="145975"/>
                      <a:pt x="359296" y="149076"/>
                      <a:pt x="362031" y="151209"/>
                    </a:cubicBezTo>
                    <a:cubicBezTo>
                      <a:pt x="364767" y="153342"/>
                      <a:pt x="367800" y="154409"/>
                      <a:pt x="371133" y="154409"/>
                    </a:cubicBezTo>
                    <a:cubicBezTo>
                      <a:pt x="375659" y="154409"/>
                      <a:pt x="379675" y="151866"/>
                      <a:pt x="383181" y="146781"/>
                    </a:cubicBezTo>
                    <a:cubicBezTo>
                      <a:pt x="386688" y="141696"/>
                      <a:pt x="388441" y="134094"/>
                      <a:pt x="388441" y="123973"/>
                    </a:cubicBezTo>
                    <a:cubicBezTo>
                      <a:pt x="388441" y="113605"/>
                      <a:pt x="386750" y="105990"/>
                      <a:pt x="383368" y="101128"/>
                    </a:cubicBezTo>
                    <a:cubicBezTo>
                      <a:pt x="379986" y="96267"/>
                      <a:pt x="375833" y="93836"/>
                      <a:pt x="370908" y="93836"/>
                    </a:cubicBezTo>
                    <a:close/>
                    <a:moveTo>
                      <a:pt x="198611" y="93836"/>
                    </a:moveTo>
                    <a:cubicBezTo>
                      <a:pt x="193699" y="93836"/>
                      <a:pt x="189507" y="95882"/>
                      <a:pt x="186035" y="99975"/>
                    </a:cubicBezTo>
                    <a:cubicBezTo>
                      <a:pt x="182562" y="104068"/>
                      <a:pt x="180652" y="109587"/>
                      <a:pt x="180305" y="116532"/>
                    </a:cubicBezTo>
                    <a:lnTo>
                      <a:pt x="216470" y="116532"/>
                    </a:lnTo>
                    <a:cubicBezTo>
                      <a:pt x="215974" y="109686"/>
                      <a:pt x="214511" y="104576"/>
                      <a:pt x="212080" y="101203"/>
                    </a:cubicBezTo>
                    <a:cubicBezTo>
                      <a:pt x="208557" y="96291"/>
                      <a:pt x="204068" y="93836"/>
                      <a:pt x="198611" y="93836"/>
                    </a:cubicBezTo>
                    <a:close/>
                    <a:moveTo>
                      <a:pt x="314994" y="84608"/>
                    </a:moveTo>
                    <a:lnTo>
                      <a:pt x="325933" y="84608"/>
                    </a:lnTo>
                    <a:lnTo>
                      <a:pt x="325933" y="163636"/>
                    </a:lnTo>
                    <a:lnTo>
                      <a:pt x="314994" y="163636"/>
                    </a:lnTo>
                    <a:close/>
                    <a:moveTo>
                      <a:pt x="243036" y="84608"/>
                    </a:moveTo>
                    <a:lnTo>
                      <a:pt x="256755" y="84608"/>
                    </a:lnTo>
                    <a:lnTo>
                      <a:pt x="266616" y="103100"/>
                    </a:lnTo>
                    <a:cubicBezTo>
                      <a:pt x="268453" y="106523"/>
                      <a:pt x="269969" y="109481"/>
                      <a:pt x="271163" y="111975"/>
                    </a:cubicBezTo>
                    <a:cubicBezTo>
                      <a:pt x="273030" y="108660"/>
                      <a:pt x="274693" y="105793"/>
                      <a:pt x="276154" y="103375"/>
                    </a:cubicBezTo>
                    <a:lnTo>
                      <a:pt x="287051" y="84608"/>
                    </a:lnTo>
                    <a:lnTo>
                      <a:pt x="300112" y="84608"/>
                    </a:lnTo>
                    <a:lnTo>
                      <a:pt x="277749" y="121720"/>
                    </a:lnTo>
                    <a:lnTo>
                      <a:pt x="301823" y="163636"/>
                    </a:lnTo>
                    <a:lnTo>
                      <a:pt x="288360" y="163636"/>
                    </a:lnTo>
                    <a:lnTo>
                      <a:pt x="275026" y="139041"/>
                    </a:lnTo>
                    <a:lnTo>
                      <a:pt x="271570" y="132417"/>
                    </a:lnTo>
                    <a:lnTo>
                      <a:pt x="254496" y="163636"/>
                    </a:lnTo>
                    <a:lnTo>
                      <a:pt x="241176" y="163636"/>
                    </a:lnTo>
                    <a:lnTo>
                      <a:pt x="264824" y="122598"/>
                    </a:lnTo>
                    <a:close/>
                    <a:moveTo>
                      <a:pt x="474910" y="82822"/>
                    </a:moveTo>
                    <a:cubicBezTo>
                      <a:pt x="483294" y="82822"/>
                      <a:pt x="490289" y="86345"/>
                      <a:pt x="495895" y="93389"/>
                    </a:cubicBezTo>
                    <a:cubicBezTo>
                      <a:pt x="501501" y="100434"/>
                      <a:pt x="504304" y="110628"/>
                      <a:pt x="504304" y="123973"/>
                    </a:cubicBezTo>
                    <a:lnTo>
                      <a:pt x="504229" y="127545"/>
                    </a:lnTo>
                    <a:lnTo>
                      <a:pt x="455860" y="127545"/>
                    </a:lnTo>
                    <a:cubicBezTo>
                      <a:pt x="456307" y="136425"/>
                      <a:pt x="458365" y="143123"/>
                      <a:pt x="462037" y="147637"/>
                    </a:cubicBezTo>
                    <a:cubicBezTo>
                      <a:pt x="465708" y="152151"/>
                      <a:pt x="470172" y="154409"/>
                      <a:pt x="475431" y="154409"/>
                    </a:cubicBezTo>
                    <a:cubicBezTo>
                      <a:pt x="483666" y="154409"/>
                      <a:pt x="489396" y="149001"/>
                      <a:pt x="492621" y="138186"/>
                    </a:cubicBezTo>
                    <a:lnTo>
                      <a:pt x="503932" y="139898"/>
                    </a:lnTo>
                    <a:cubicBezTo>
                      <a:pt x="502046" y="148332"/>
                      <a:pt x="498636" y="154694"/>
                      <a:pt x="493700" y="158985"/>
                    </a:cubicBezTo>
                    <a:cubicBezTo>
                      <a:pt x="488764" y="163276"/>
                      <a:pt x="482649" y="165422"/>
                      <a:pt x="475357" y="165422"/>
                    </a:cubicBezTo>
                    <a:cubicBezTo>
                      <a:pt x="466179" y="165422"/>
                      <a:pt x="458750" y="161937"/>
                      <a:pt x="453070" y="154967"/>
                    </a:cubicBezTo>
                    <a:cubicBezTo>
                      <a:pt x="447389" y="147997"/>
                      <a:pt x="444549" y="137938"/>
                      <a:pt x="444549" y="124792"/>
                    </a:cubicBezTo>
                    <a:cubicBezTo>
                      <a:pt x="444549" y="111149"/>
                      <a:pt x="447414" y="100744"/>
                      <a:pt x="453144" y="93575"/>
                    </a:cubicBezTo>
                    <a:cubicBezTo>
                      <a:pt x="458874" y="86407"/>
                      <a:pt x="466129" y="82822"/>
                      <a:pt x="474910" y="82822"/>
                    </a:cubicBezTo>
                    <a:close/>
                    <a:moveTo>
                      <a:pt x="198685" y="82822"/>
                    </a:moveTo>
                    <a:cubicBezTo>
                      <a:pt x="207069" y="82822"/>
                      <a:pt x="214064" y="86345"/>
                      <a:pt x="219670" y="93389"/>
                    </a:cubicBezTo>
                    <a:cubicBezTo>
                      <a:pt x="225276" y="100434"/>
                      <a:pt x="228079" y="110628"/>
                      <a:pt x="228079" y="123973"/>
                    </a:cubicBezTo>
                    <a:lnTo>
                      <a:pt x="228004" y="127545"/>
                    </a:lnTo>
                    <a:lnTo>
                      <a:pt x="179635" y="127545"/>
                    </a:lnTo>
                    <a:cubicBezTo>
                      <a:pt x="180082" y="136425"/>
                      <a:pt x="182140" y="143123"/>
                      <a:pt x="185812" y="147637"/>
                    </a:cubicBezTo>
                    <a:cubicBezTo>
                      <a:pt x="189483" y="152151"/>
                      <a:pt x="193947" y="154409"/>
                      <a:pt x="199206" y="154409"/>
                    </a:cubicBezTo>
                    <a:cubicBezTo>
                      <a:pt x="207441" y="154409"/>
                      <a:pt x="213171" y="149001"/>
                      <a:pt x="216396" y="138186"/>
                    </a:cubicBezTo>
                    <a:lnTo>
                      <a:pt x="227707" y="139898"/>
                    </a:lnTo>
                    <a:cubicBezTo>
                      <a:pt x="225822" y="148332"/>
                      <a:pt x="222411" y="154694"/>
                      <a:pt x="217475" y="158985"/>
                    </a:cubicBezTo>
                    <a:cubicBezTo>
                      <a:pt x="212539" y="163276"/>
                      <a:pt x="206424" y="165422"/>
                      <a:pt x="199132" y="165422"/>
                    </a:cubicBezTo>
                    <a:cubicBezTo>
                      <a:pt x="189954" y="165422"/>
                      <a:pt x="182525" y="161937"/>
                      <a:pt x="176845" y="154967"/>
                    </a:cubicBezTo>
                    <a:cubicBezTo>
                      <a:pt x="171164" y="147997"/>
                      <a:pt x="168324" y="137938"/>
                      <a:pt x="168324" y="124792"/>
                    </a:cubicBezTo>
                    <a:cubicBezTo>
                      <a:pt x="168324" y="111149"/>
                      <a:pt x="171189" y="100744"/>
                      <a:pt x="176919" y="93575"/>
                    </a:cubicBezTo>
                    <a:cubicBezTo>
                      <a:pt x="182649" y="86407"/>
                      <a:pt x="189904" y="82822"/>
                      <a:pt x="198685" y="82822"/>
                    </a:cubicBezTo>
                    <a:close/>
                    <a:moveTo>
                      <a:pt x="419397" y="54545"/>
                    </a:moveTo>
                    <a:lnTo>
                      <a:pt x="430336" y="54545"/>
                    </a:lnTo>
                    <a:lnTo>
                      <a:pt x="430336" y="163636"/>
                    </a:lnTo>
                    <a:lnTo>
                      <a:pt x="419397" y="163636"/>
                    </a:lnTo>
                    <a:close/>
                    <a:moveTo>
                      <a:pt x="343421" y="54545"/>
                    </a:moveTo>
                    <a:lnTo>
                      <a:pt x="354434" y="54545"/>
                    </a:lnTo>
                    <a:lnTo>
                      <a:pt x="354434" y="93464"/>
                    </a:lnTo>
                    <a:cubicBezTo>
                      <a:pt x="356765" y="89892"/>
                      <a:pt x="359407" y="87225"/>
                      <a:pt x="362359" y="85464"/>
                    </a:cubicBezTo>
                    <a:cubicBezTo>
                      <a:pt x="365311" y="83703"/>
                      <a:pt x="368597" y="82822"/>
                      <a:pt x="372219" y="82822"/>
                    </a:cubicBezTo>
                    <a:cubicBezTo>
                      <a:pt x="377279" y="82822"/>
                      <a:pt x="381880" y="84335"/>
                      <a:pt x="386023" y="87362"/>
                    </a:cubicBezTo>
                    <a:cubicBezTo>
                      <a:pt x="390165" y="90388"/>
                      <a:pt x="393476" y="94977"/>
                      <a:pt x="395957" y="101128"/>
                    </a:cubicBezTo>
                    <a:cubicBezTo>
                      <a:pt x="398437" y="107280"/>
                      <a:pt x="399678" y="114746"/>
                      <a:pt x="399678" y="123527"/>
                    </a:cubicBezTo>
                    <a:cubicBezTo>
                      <a:pt x="399678" y="136921"/>
                      <a:pt x="396870" y="147253"/>
                      <a:pt x="391255" y="154520"/>
                    </a:cubicBezTo>
                    <a:cubicBezTo>
                      <a:pt x="385641" y="161788"/>
                      <a:pt x="379082" y="165422"/>
                      <a:pt x="371578" y="165422"/>
                    </a:cubicBezTo>
                    <a:cubicBezTo>
                      <a:pt x="367802" y="165422"/>
                      <a:pt x="364410" y="164442"/>
                      <a:pt x="361404" y="162483"/>
                    </a:cubicBezTo>
                    <a:cubicBezTo>
                      <a:pt x="358398" y="160523"/>
                      <a:pt x="355802" y="157609"/>
                      <a:pt x="353615" y="153739"/>
                    </a:cubicBezTo>
                    <a:lnTo>
                      <a:pt x="353615" y="163636"/>
                    </a:lnTo>
                    <a:lnTo>
                      <a:pt x="343421" y="163636"/>
                    </a:lnTo>
                    <a:close/>
                    <a:moveTo>
                      <a:pt x="314994" y="54545"/>
                    </a:moveTo>
                    <a:lnTo>
                      <a:pt x="325933" y="54545"/>
                    </a:lnTo>
                    <a:lnTo>
                      <a:pt x="325933" y="69949"/>
                    </a:lnTo>
                    <a:lnTo>
                      <a:pt x="314994" y="69949"/>
                    </a:lnTo>
                    <a:close/>
                    <a:moveTo>
                      <a:pt x="143172" y="54545"/>
                    </a:moveTo>
                    <a:lnTo>
                      <a:pt x="154111" y="54545"/>
                    </a:lnTo>
                    <a:lnTo>
                      <a:pt x="154111" y="163636"/>
                    </a:lnTo>
                    <a:lnTo>
                      <a:pt x="143172" y="163636"/>
                    </a:lnTo>
                    <a:close/>
                    <a:moveTo>
                      <a:pt x="0" y="0"/>
                    </a:moveTo>
                    <a:lnTo>
                      <a:pt x="125015" y="0"/>
                    </a:lnTo>
                    <a:lnTo>
                      <a:pt x="125015" y="35160"/>
                    </a:lnTo>
                    <a:lnTo>
                      <a:pt x="50787" y="35160"/>
                    </a:lnTo>
                    <a:lnTo>
                      <a:pt x="50787" y="63735"/>
                    </a:lnTo>
                    <a:lnTo>
                      <a:pt x="114188" y="63735"/>
                    </a:lnTo>
                    <a:lnTo>
                      <a:pt x="114188" y="96775"/>
                    </a:lnTo>
                    <a:lnTo>
                      <a:pt x="50787" y="96775"/>
                    </a:lnTo>
                    <a:lnTo>
                      <a:pt x="50787" y="163636"/>
                    </a:lnTo>
                    <a:lnTo>
                      <a:pt x="0" y="163636"/>
                    </a:lnTo>
                    <a:close/>
                  </a:path>
                </a:pathLst>
              </a:custGeom>
              <a:solidFill>
                <a:srgbClr val="007CBA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D4E50"/>
                  </a:soli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583E00BC-B0AB-423A-AE3F-FB44A0A5A5AC}"/>
                  </a:ext>
                </a:extLst>
              </p:cNvPr>
              <p:cNvSpPr/>
              <p:nvPr/>
            </p:nvSpPr>
            <p:spPr bwMode="auto">
              <a:xfrm>
                <a:off x="4861691" y="-798097"/>
                <a:ext cx="557547" cy="165422"/>
              </a:xfrm>
              <a:custGeom>
                <a:avLst/>
                <a:gdLst>
                  <a:gd name="connsiteX0" fmla="*/ 347997 w 557547"/>
                  <a:gd name="connsiteY0" fmla="*/ 93836 h 165422"/>
                  <a:gd name="connsiteX1" fmla="*/ 334677 w 557547"/>
                  <a:gd name="connsiteY1" fmla="*/ 101361 h 165422"/>
                  <a:gd name="connsiteX2" fmla="*/ 329171 w 557547"/>
                  <a:gd name="connsiteY2" fmla="*/ 124085 h 165422"/>
                  <a:gd name="connsiteX3" fmla="*/ 334752 w 557547"/>
                  <a:gd name="connsiteY3" fmla="*/ 146921 h 165422"/>
                  <a:gd name="connsiteX4" fmla="*/ 348593 w 557547"/>
                  <a:gd name="connsiteY4" fmla="*/ 154409 h 165422"/>
                  <a:gd name="connsiteX5" fmla="*/ 361876 w 557547"/>
                  <a:gd name="connsiteY5" fmla="*/ 146846 h 165422"/>
                  <a:gd name="connsiteX6" fmla="*/ 367420 w 557547"/>
                  <a:gd name="connsiteY6" fmla="*/ 124085 h 165422"/>
                  <a:gd name="connsiteX7" fmla="*/ 361838 w 557547"/>
                  <a:gd name="connsiteY7" fmla="*/ 101324 h 165422"/>
                  <a:gd name="connsiteX8" fmla="*/ 347997 w 557547"/>
                  <a:gd name="connsiteY8" fmla="*/ 93836 h 165422"/>
                  <a:gd name="connsiteX9" fmla="*/ 398004 w 557547"/>
                  <a:gd name="connsiteY9" fmla="*/ 84608 h 165422"/>
                  <a:gd name="connsiteX10" fmla="*/ 408943 w 557547"/>
                  <a:gd name="connsiteY10" fmla="*/ 84608 h 165422"/>
                  <a:gd name="connsiteX11" fmla="*/ 408943 w 557547"/>
                  <a:gd name="connsiteY11" fmla="*/ 128438 h 165422"/>
                  <a:gd name="connsiteX12" fmla="*/ 410170 w 557547"/>
                  <a:gd name="connsiteY12" fmla="*/ 144772 h 165422"/>
                  <a:gd name="connsiteX13" fmla="*/ 414710 w 557547"/>
                  <a:gd name="connsiteY13" fmla="*/ 151395 h 165422"/>
                  <a:gd name="connsiteX14" fmla="*/ 422263 w 557547"/>
                  <a:gd name="connsiteY14" fmla="*/ 153888 h 165422"/>
                  <a:gd name="connsiteX15" fmla="*/ 435211 w 557547"/>
                  <a:gd name="connsiteY15" fmla="*/ 147414 h 165422"/>
                  <a:gd name="connsiteX16" fmla="*/ 439527 w 557547"/>
                  <a:gd name="connsiteY16" fmla="*/ 126950 h 165422"/>
                  <a:gd name="connsiteX17" fmla="*/ 439527 w 557547"/>
                  <a:gd name="connsiteY17" fmla="*/ 84608 h 165422"/>
                  <a:gd name="connsiteX18" fmla="*/ 450540 w 557547"/>
                  <a:gd name="connsiteY18" fmla="*/ 84608 h 165422"/>
                  <a:gd name="connsiteX19" fmla="*/ 450540 w 557547"/>
                  <a:gd name="connsiteY19" fmla="*/ 163636 h 165422"/>
                  <a:gd name="connsiteX20" fmla="*/ 440717 w 557547"/>
                  <a:gd name="connsiteY20" fmla="*/ 163636 h 165422"/>
                  <a:gd name="connsiteX21" fmla="*/ 440717 w 557547"/>
                  <a:gd name="connsiteY21" fmla="*/ 152027 h 165422"/>
                  <a:gd name="connsiteX22" fmla="*/ 431788 w 557547"/>
                  <a:gd name="connsiteY22" fmla="*/ 162073 h 165422"/>
                  <a:gd name="connsiteX23" fmla="*/ 420179 w 557547"/>
                  <a:gd name="connsiteY23" fmla="*/ 165422 h 165422"/>
                  <a:gd name="connsiteX24" fmla="*/ 407082 w 557547"/>
                  <a:gd name="connsiteY24" fmla="*/ 161292 h 165422"/>
                  <a:gd name="connsiteX25" fmla="*/ 399827 w 557547"/>
                  <a:gd name="connsiteY25" fmla="*/ 150837 h 165422"/>
                  <a:gd name="connsiteX26" fmla="*/ 398004 w 557547"/>
                  <a:gd name="connsiteY26" fmla="*/ 133573 h 165422"/>
                  <a:gd name="connsiteX27" fmla="*/ 495450 w 557547"/>
                  <a:gd name="connsiteY27" fmla="*/ 82822 h 165422"/>
                  <a:gd name="connsiteX28" fmla="*/ 505070 w 557547"/>
                  <a:gd name="connsiteY28" fmla="*/ 84869 h 165422"/>
                  <a:gd name="connsiteX29" fmla="*/ 512201 w 557547"/>
                  <a:gd name="connsiteY29" fmla="*/ 90227 h 165422"/>
                  <a:gd name="connsiteX30" fmla="*/ 516250 w 557547"/>
                  <a:gd name="connsiteY30" fmla="*/ 98821 h 165422"/>
                  <a:gd name="connsiteX31" fmla="*/ 517587 w 557547"/>
                  <a:gd name="connsiteY31" fmla="*/ 115044 h 165422"/>
                  <a:gd name="connsiteX32" fmla="*/ 517587 w 557547"/>
                  <a:gd name="connsiteY32" fmla="*/ 163636 h 165422"/>
                  <a:gd name="connsiteX33" fmla="*/ 506648 w 557547"/>
                  <a:gd name="connsiteY33" fmla="*/ 163636 h 165422"/>
                  <a:gd name="connsiteX34" fmla="*/ 506648 w 557547"/>
                  <a:gd name="connsiteY34" fmla="*/ 115513 h 165422"/>
                  <a:gd name="connsiteX35" fmla="*/ 505160 w 557547"/>
                  <a:gd name="connsiteY35" fmla="*/ 102774 h 165422"/>
                  <a:gd name="connsiteX36" fmla="*/ 500509 w 557547"/>
                  <a:gd name="connsiteY36" fmla="*/ 96554 h 165422"/>
                  <a:gd name="connsiteX37" fmla="*/ 493179 w 557547"/>
                  <a:gd name="connsiteY37" fmla="*/ 94357 h 165422"/>
                  <a:gd name="connsiteX38" fmla="*/ 480603 w 557547"/>
                  <a:gd name="connsiteY38" fmla="*/ 100242 h 165422"/>
                  <a:gd name="connsiteX39" fmla="*/ 475915 w 557547"/>
                  <a:gd name="connsiteY39" fmla="*/ 120429 h 165422"/>
                  <a:gd name="connsiteX40" fmla="*/ 475915 w 557547"/>
                  <a:gd name="connsiteY40" fmla="*/ 163636 h 165422"/>
                  <a:gd name="connsiteX41" fmla="*/ 464976 w 557547"/>
                  <a:gd name="connsiteY41" fmla="*/ 163636 h 165422"/>
                  <a:gd name="connsiteX42" fmla="*/ 464976 w 557547"/>
                  <a:gd name="connsiteY42" fmla="*/ 84608 h 165422"/>
                  <a:gd name="connsiteX43" fmla="*/ 474873 w 557547"/>
                  <a:gd name="connsiteY43" fmla="*/ 84608 h 165422"/>
                  <a:gd name="connsiteX44" fmla="*/ 474873 w 557547"/>
                  <a:gd name="connsiteY44" fmla="*/ 95772 h 165422"/>
                  <a:gd name="connsiteX45" fmla="*/ 483602 w 557547"/>
                  <a:gd name="connsiteY45" fmla="*/ 86041 h 165422"/>
                  <a:gd name="connsiteX46" fmla="*/ 495450 w 557547"/>
                  <a:gd name="connsiteY46" fmla="*/ 82822 h 165422"/>
                  <a:gd name="connsiteX47" fmla="*/ 348295 w 557547"/>
                  <a:gd name="connsiteY47" fmla="*/ 82822 h 165422"/>
                  <a:gd name="connsiteX48" fmla="*/ 369950 w 557547"/>
                  <a:gd name="connsiteY48" fmla="*/ 93240 h 165422"/>
                  <a:gd name="connsiteX49" fmla="*/ 378656 w 557547"/>
                  <a:gd name="connsiteY49" fmla="*/ 123304 h 165422"/>
                  <a:gd name="connsiteX50" fmla="*/ 370098 w 557547"/>
                  <a:gd name="connsiteY50" fmla="*/ 155004 h 165422"/>
                  <a:gd name="connsiteX51" fmla="*/ 348295 w 557547"/>
                  <a:gd name="connsiteY51" fmla="*/ 165422 h 165422"/>
                  <a:gd name="connsiteX52" fmla="*/ 326603 w 557547"/>
                  <a:gd name="connsiteY52" fmla="*/ 154967 h 165422"/>
                  <a:gd name="connsiteX53" fmla="*/ 317934 w 557547"/>
                  <a:gd name="connsiteY53" fmla="*/ 124122 h 165422"/>
                  <a:gd name="connsiteX54" fmla="*/ 326529 w 557547"/>
                  <a:gd name="connsiteY54" fmla="*/ 93240 h 165422"/>
                  <a:gd name="connsiteX55" fmla="*/ 348295 w 557547"/>
                  <a:gd name="connsiteY55" fmla="*/ 82822 h 165422"/>
                  <a:gd name="connsiteX56" fmla="*/ 281769 w 557547"/>
                  <a:gd name="connsiteY56" fmla="*/ 82822 h 165422"/>
                  <a:gd name="connsiteX57" fmla="*/ 298698 w 557547"/>
                  <a:gd name="connsiteY57" fmla="*/ 89073 h 165422"/>
                  <a:gd name="connsiteX58" fmla="*/ 307516 w 557547"/>
                  <a:gd name="connsiteY58" fmla="*/ 107826 h 165422"/>
                  <a:gd name="connsiteX59" fmla="*/ 296875 w 557547"/>
                  <a:gd name="connsiteY59" fmla="*/ 109760 h 165422"/>
                  <a:gd name="connsiteX60" fmla="*/ 291443 w 557547"/>
                  <a:gd name="connsiteY60" fmla="*/ 97798 h 165422"/>
                  <a:gd name="connsiteX61" fmla="*/ 282141 w 557547"/>
                  <a:gd name="connsiteY61" fmla="*/ 93836 h 165422"/>
                  <a:gd name="connsiteX62" fmla="*/ 268709 w 557547"/>
                  <a:gd name="connsiteY62" fmla="*/ 101017 h 165422"/>
                  <a:gd name="connsiteX63" fmla="*/ 263389 w 557547"/>
                  <a:gd name="connsiteY63" fmla="*/ 123825 h 165422"/>
                  <a:gd name="connsiteX64" fmla="*/ 268486 w 557547"/>
                  <a:gd name="connsiteY64" fmla="*/ 147191 h 165422"/>
                  <a:gd name="connsiteX65" fmla="*/ 281546 w 557547"/>
                  <a:gd name="connsiteY65" fmla="*/ 154409 h 165422"/>
                  <a:gd name="connsiteX66" fmla="*/ 292224 w 557547"/>
                  <a:gd name="connsiteY66" fmla="*/ 149609 h 165422"/>
                  <a:gd name="connsiteX67" fmla="*/ 297842 w 557547"/>
                  <a:gd name="connsiteY67" fmla="*/ 134689 h 165422"/>
                  <a:gd name="connsiteX68" fmla="*/ 308632 w 557547"/>
                  <a:gd name="connsiteY68" fmla="*/ 136401 h 165422"/>
                  <a:gd name="connsiteX69" fmla="*/ 299293 w 557547"/>
                  <a:gd name="connsiteY69" fmla="*/ 157981 h 165422"/>
                  <a:gd name="connsiteX70" fmla="*/ 281322 w 557547"/>
                  <a:gd name="connsiteY70" fmla="*/ 165422 h 165422"/>
                  <a:gd name="connsiteX71" fmla="*/ 260375 w 557547"/>
                  <a:gd name="connsiteY71" fmla="*/ 154967 h 165422"/>
                  <a:gd name="connsiteX72" fmla="*/ 252152 w 557547"/>
                  <a:gd name="connsiteY72" fmla="*/ 124048 h 165422"/>
                  <a:gd name="connsiteX73" fmla="*/ 260449 w 557547"/>
                  <a:gd name="connsiteY73" fmla="*/ 93129 h 165422"/>
                  <a:gd name="connsiteX74" fmla="*/ 281769 w 557547"/>
                  <a:gd name="connsiteY74" fmla="*/ 82822 h 165422"/>
                  <a:gd name="connsiteX75" fmla="*/ 215094 w 557547"/>
                  <a:gd name="connsiteY75" fmla="*/ 82822 h 165422"/>
                  <a:gd name="connsiteX76" fmla="*/ 232023 w 557547"/>
                  <a:gd name="connsiteY76" fmla="*/ 89073 h 165422"/>
                  <a:gd name="connsiteX77" fmla="*/ 240841 w 557547"/>
                  <a:gd name="connsiteY77" fmla="*/ 107826 h 165422"/>
                  <a:gd name="connsiteX78" fmla="*/ 230200 w 557547"/>
                  <a:gd name="connsiteY78" fmla="*/ 109760 h 165422"/>
                  <a:gd name="connsiteX79" fmla="*/ 224768 w 557547"/>
                  <a:gd name="connsiteY79" fmla="*/ 97798 h 165422"/>
                  <a:gd name="connsiteX80" fmla="*/ 215466 w 557547"/>
                  <a:gd name="connsiteY80" fmla="*/ 93836 h 165422"/>
                  <a:gd name="connsiteX81" fmla="*/ 202034 w 557547"/>
                  <a:gd name="connsiteY81" fmla="*/ 101017 h 165422"/>
                  <a:gd name="connsiteX82" fmla="*/ 196714 w 557547"/>
                  <a:gd name="connsiteY82" fmla="*/ 123825 h 165422"/>
                  <a:gd name="connsiteX83" fmla="*/ 201811 w 557547"/>
                  <a:gd name="connsiteY83" fmla="*/ 147191 h 165422"/>
                  <a:gd name="connsiteX84" fmla="*/ 214871 w 557547"/>
                  <a:gd name="connsiteY84" fmla="*/ 154409 h 165422"/>
                  <a:gd name="connsiteX85" fmla="*/ 225549 w 557547"/>
                  <a:gd name="connsiteY85" fmla="*/ 149609 h 165422"/>
                  <a:gd name="connsiteX86" fmla="*/ 231167 w 557547"/>
                  <a:gd name="connsiteY86" fmla="*/ 134689 h 165422"/>
                  <a:gd name="connsiteX87" fmla="*/ 241957 w 557547"/>
                  <a:gd name="connsiteY87" fmla="*/ 136401 h 165422"/>
                  <a:gd name="connsiteX88" fmla="*/ 232618 w 557547"/>
                  <a:gd name="connsiteY88" fmla="*/ 157981 h 165422"/>
                  <a:gd name="connsiteX89" fmla="*/ 214647 w 557547"/>
                  <a:gd name="connsiteY89" fmla="*/ 165422 h 165422"/>
                  <a:gd name="connsiteX90" fmla="*/ 193700 w 557547"/>
                  <a:gd name="connsiteY90" fmla="*/ 154967 h 165422"/>
                  <a:gd name="connsiteX91" fmla="*/ 185477 w 557547"/>
                  <a:gd name="connsiteY91" fmla="*/ 124048 h 165422"/>
                  <a:gd name="connsiteX92" fmla="*/ 193774 w 557547"/>
                  <a:gd name="connsiteY92" fmla="*/ 93129 h 165422"/>
                  <a:gd name="connsiteX93" fmla="*/ 215094 w 557547"/>
                  <a:gd name="connsiteY93" fmla="*/ 82822 h 165422"/>
                  <a:gd name="connsiteX94" fmla="*/ 544971 w 557547"/>
                  <a:gd name="connsiteY94" fmla="*/ 57001 h 165422"/>
                  <a:gd name="connsiteX95" fmla="*/ 544971 w 557547"/>
                  <a:gd name="connsiteY95" fmla="*/ 84608 h 165422"/>
                  <a:gd name="connsiteX96" fmla="*/ 556059 w 557547"/>
                  <a:gd name="connsiteY96" fmla="*/ 84608 h 165422"/>
                  <a:gd name="connsiteX97" fmla="*/ 556059 w 557547"/>
                  <a:gd name="connsiteY97" fmla="*/ 95026 h 165422"/>
                  <a:gd name="connsiteX98" fmla="*/ 544971 w 557547"/>
                  <a:gd name="connsiteY98" fmla="*/ 95026 h 165422"/>
                  <a:gd name="connsiteX99" fmla="*/ 544971 w 557547"/>
                  <a:gd name="connsiteY99" fmla="*/ 141237 h 165422"/>
                  <a:gd name="connsiteX100" fmla="*/ 545939 w 557547"/>
                  <a:gd name="connsiteY100" fmla="*/ 149497 h 165422"/>
                  <a:gd name="connsiteX101" fmla="*/ 551222 w 557547"/>
                  <a:gd name="connsiteY101" fmla="*/ 152176 h 165422"/>
                  <a:gd name="connsiteX102" fmla="*/ 556059 w 557547"/>
                  <a:gd name="connsiteY102" fmla="*/ 151655 h 165422"/>
                  <a:gd name="connsiteX103" fmla="*/ 557547 w 557547"/>
                  <a:gd name="connsiteY103" fmla="*/ 163487 h 165422"/>
                  <a:gd name="connsiteX104" fmla="*/ 549362 w 557547"/>
                  <a:gd name="connsiteY104" fmla="*/ 164678 h 165422"/>
                  <a:gd name="connsiteX105" fmla="*/ 540135 w 557547"/>
                  <a:gd name="connsiteY105" fmla="*/ 162408 h 165422"/>
                  <a:gd name="connsiteX106" fmla="*/ 535335 w 557547"/>
                  <a:gd name="connsiteY106" fmla="*/ 156195 h 165422"/>
                  <a:gd name="connsiteX107" fmla="*/ 534033 w 557547"/>
                  <a:gd name="connsiteY107" fmla="*/ 140493 h 165422"/>
                  <a:gd name="connsiteX108" fmla="*/ 534033 w 557547"/>
                  <a:gd name="connsiteY108" fmla="*/ 95026 h 165422"/>
                  <a:gd name="connsiteX109" fmla="*/ 525996 w 557547"/>
                  <a:gd name="connsiteY109" fmla="*/ 95026 h 165422"/>
                  <a:gd name="connsiteX110" fmla="*/ 525996 w 557547"/>
                  <a:gd name="connsiteY110" fmla="*/ 84608 h 165422"/>
                  <a:gd name="connsiteX111" fmla="*/ 534033 w 557547"/>
                  <a:gd name="connsiteY111" fmla="*/ 84608 h 165422"/>
                  <a:gd name="connsiteX112" fmla="*/ 534033 w 557547"/>
                  <a:gd name="connsiteY112" fmla="*/ 65037 h 165422"/>
                  <a:gd name="connsiteX113" fmla="*/ 88460 w 557547"/>
                  <a:gd name="connsiteY113" fmla="*/ 42416 h 165422"/>
                  <a:gd name="connsiteX114" fmla="*/ 70586 w 557547"/>
                  <a:gd name="connsiteY114" fmla="*/ 101240 h 165422"/>
                  <a:gd name="connsiteX115" fmla="*/ 106521 w 557547"/>
                  <a:gd name="connsiteY115" fmla="*/ 101240 h 165422"/>
                  <a:gd name="connsiteX116" fmla="*/ 61503 w 557547"/>
                  <a:gd name="connsiteY116" fmla="*/ 0 h 165422"/>
                  <a:gd name="connsiteX117" fmla="*/ 116658 w 557547"/>
                  <a:gd name="connsiteY117" fmla="*/ 0 h 165422"/>
                  <a:gd name="connsiteX118" fmla="*/ 178147 w 557547"/>
                  <a:gd name="connsiteY118" fmla="*/ 163636 h 165422"/>
                  <a:gd name="connsiteX119" fmla="*/ 125197 w 557547"/>
                  <a:gd name="connsiteY119" fmla="*/ 163636 h 165422"/>
                  <a:gd name="connsiteX120" fmla="*/ 117010 w 557547"/>
                  <a:gd name="connsiteY120" fmla="*/ 136624 h 165422"/>
                  <a:gd name="connsiteX121" fmla="*/ 59604 w 557547"/>
                  <a:gd name="connsiteY121" fmla="*/ 136624 h 165422"/>
                  <a:gd name="connsiteX122" fmla="*/ 51628 w 557547"/>
                  <a:gd name="connsiteY122" fmla="*/ 163636 h 165422"/>
                  <a:gd name="connsiteX123" fmla="*/ 0 w 557547"/>
                  <a:gd name="connsiteY123" fmla="*/ 163636 h 16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557547" h="165422">
                    <a:moveTo>
                      <a:pt x="347997" y="93836"/>
                    </a:moveTo>
                    <a:cubicBezTo>
                      <a:pt x="342788" y="93836"/>
                      <a:pt x="338348" y="96344"/>
                      <a:pt x="334677" y="101361"/>
                    </a:cubicBezTo>
                    <a:cubicBezTo>
                      <a:pt x="331006" y="106377"/>
                      <a:pt x="329171" y="113952"/>
                      <a:pt x="329171" y="124085"/>
                    </a:cubicBezTo>
                    <a:cubicBezTo>
                      <a:pt x="329171" y="134317"/>
                      <a:pt x="331031" y="141929"/>
                      <a:pt x="334752" y="146921"/>
                    </a:cubicBezTo>
                    <a:cubicBezTo>
                      <a:pt x="338472" y="151913"/>
                      <a:pt x="343086" y="154409"/>
                      <a:pt x="348593" y="154409"/>
                    </a:cubicBezTo>
                    <a:cubicBezTo>
                      <a:pt x="353752" y="154409"/>
                      <a:pt x="358180" y="151888"/>
                      <a:pt x="361876" y="146846"/>
                    </a:cubicBezTo>
                    <a:cubicBezTo>
                      <a:pt x="365572" y="141805"/>
                      <a:pt x="367420" y="134218"/>
                      <a:pt x="367420" y="124085"/>
                    </a:cubicBezTo>
                    <a:cubicBezTo>
                      <a:pt x="367420" y="113903"/>
                      <a:pt x="365559" y="106316"/>
                      <a:pt x="361838" y="101324"/>
                    </a:cubicBezTo>
                    <a:cubicBezTo>
                      <a:pt x="358118" y="96332"/>
                      <a:pt x="353504" y="93836"/>
                      <a:pt x="347997" y="93836"/>
                    </a:cubicBezTo>
                    <a:close/>
                    <a:moveTo>
                      <a:pt x="398004" y="84608"/>
                    </a:moveTo>
                    <a:lnTo>
                      <a:pt x="408943" y="84608"/>
                    </a:lnTo>
                    <a:lnTo>
                      <a:pt x="408943" y="128438"/>
                    </a:lnTo>
                    <a:cubicBezTo>
                      <a:pt x="408943" y="136574"/>
                      <a:pt x="409352" y="142019"/>
                      <a:pt x="410170" y="144772"/>
                    </a:cubicBezTo>
                    <a:cubicBezTo>
                      <a:pt x="410989" y="147525"/>
                      <a:pt x="412502" y="149733"/>
                      <a:pt x="414710" y="151395"/>
                    </a:cubicBezTo>
                    <a:cubicBezTo>
                      <a:pt x="416917" y="153057"/>
                      <a:pt x="419435" y="153888"/>
                      <a:pt x="422263" y="153888"/>
                    </a:cubicBezTo>
                    <a:cubicBezTo>
                      <a:pt x="427521" y="153888"/>
                      <a:pt x="431837" y="151730"/>
                      <a:pt x="435211" y="147414"/>
                    </a:cubicBezTo>
                    <a:cubicBezTo>
                      <a:pt x="438088" y="143693"/>
                      <a:pt x="439527" y="136872"/>
                      <a:pt x="439527" y="126950"/>
                    </a:cubicBezTo>
                    <a:lnTo>
                      <a:pt x="439527" y="84608"/>
                    </a:lnTo>
                    <a:lnTo>
                      <a:pt x="450540" y="84608"/>
                    </a:lnTo>
                    <a:lnTo>
                      <a:pt x="450540" y="163636"/>
                    </a:lnTo>
                    <a:lnTo>
                      <a:pt x="440717" y="163636"/>
                    </a:lnTo>
                    <a:lnTo>
                      <a:pt x="440717" y="152027"/>
                    </a:lnTo>
                    <a:cubicBezTo>
                      <a:pt x="438187" y="156492"/>
                      <a:pt x="435211" y="159841"/>
                      <a:pt x="431788" y="162073"/>
                    </a:cubicBezTo>
                    <a:cubicBezTo>
                      <a:pt x="428365" y="164306"/>
                      <a:pt x="424495" y="165422"/>
                      <a:pt x="420179" y="165422"/>
                    </a:cubicBezTo>
                    <a:cubicBezTo>
                      <a:pt x="415069" y="165422"/>
                      <a:pt x="410704" y="164045"/>
                      <a:pt x="407082" y="161292"/>
                    </a:cubicBezTo>
                    <a:cubicBezTo>
                      <a:pt x="403461" y="158539"/>
                      <a:pt x="401042" y="155054"/>
                      <a:pt x="399827" y="150837"/>
                    </a:cubicBezTo>
                    <a:cubicBezTo>
                      <a:pt x="398611" y="146620"/>
                      <a:pt x="398004" y="140865"/>
                      <a:pt x="398004" y="133573"/>
                    </a:cubicBezTo>
                    <a:close/>
                    <a:moveTo>
                      <a:pt x="495450" y="82822"/>
                    </a:moveTo>
                    <a:cubicBezTo>
                      <a:pt x="498917" y="82822"/>
                      <a:pt x="502123" y="83504"/>
                      <a:pt x="505070" y="84869"/>
                    </a:cubicBezTo>
                    <a:cubicBezTo>
                      <a:pt x="508017" y="86233"/>
                      <a:pt x="510394" y="88019"/>
                      <a:pt x="512201" y="90227"/>
                    </a:cubicBezTo>
                    <a:cubicBezTo>
                      <a:pt x="514009" y="92434"/>
                      <a:pt x="515359" y="95299"/>
                      <a:pt x="516250" y="98821"/>
                    </a:cubicBezTo>
                    <a:cubicBezTo>
                      <a:pt x="517141" y="102344"/>
                      <a:pt x="517587" y="107751"/>
                      <a:pt x="517587" y="115044"/>
                    </a:cubicBezTo>
                    <a:lnTo>
                      <a:pt x="517587" y="163636"/>
                    </a:lnTo>
                    <a:lnTo>
                      <a:pt x="506648" y="163636"/>
                    </a:lnTo>
                    <a:lnTo>
                      <a:pt x="506648" y="115513"/>
                    </a:lnTo>
                    <a:cubicBezTo>
                      <a:pt x="506648" y="109702"/>
                      <a:pt x="506152" y="105456"/>
                      <a:pt x="505160" y="102774"/>
                    </a:cubicBezTo>
                    <a:cubicBezTo>
                      <a:pt x="504168" y="100092"/>
                      <a:pt x="502617" y="98019"/>
                      <a:pt x="500509" y="96554"/>
                    </a:cubicBezTo>
                    <a:cubicBezTo>
                      <a:pt x="498401" y="95089"/>
                      <a:pt x="495957" y="94357"/>
                      <a:pt x="493179" y="94357"/>
                    </a:cubicBezTo>
                    <a:cubicBezTo>
                      <a:pt x="487921" y="94357"/>
                      <a:pt x="483729" y="96318"/>
                      <a:pt x="480603" y="100242"/>
                    </a:cubicBezTo>
                    <a:cubicBezTo>
                      <a:pt x="477478" y="104165"/>
                      <a:pt x="475915" y="110894"/>
                      <a:pt x="475915" y="120429"/>
                    </a:cubicBezTo>
                    <a:lnTo>
                      <a:pt x="475915" y="163636"/>
                    </a:lnTo>
                    <a:lnTo>
                      <a:pt x="464976" y="163636"/>
                    </a:lnTo>
                    <a:lnTo>
                      <a:pt x="464976" y="84608"/>
                    </a:lnTo>
                    <a:lnTo>
                      <a:pt x="474873" y="84608"/>
                    </a:lnTo>
                    <a:lnTo>
                      <a:pt x="474873" y="95772"/>
                    </a:lnTo>
                    <a:cubicBezTo>
                      <a:pt x="477251" y="91431"/>
                      <a:pt x="480160" y="88187"/>
                      <a:pt x="483602" y="86041"/>
                    </a:cubicBezTo>
                    <a:cubicBezTo>
                      <a:pt x="487044" y="83895"/>
                      <a:pt x="490993" y="82822"/>
                      <a:pt x="495450" y="82822"/>
                    </a:cubicBezTo>
                    <a:close/>
                    <a:moveTo>
                      <a:pt x="348295" y="82822"/>
                    </a:moveTo>
                    <a:cubicBezTo>
                      <a:pt x="356927" y="82822"/>
                      <a:pt x="364145" y="86295"/>
                      <a:pt x="369950" y="93240"/>
                    </a:cubicBezTo>
                    <a:cubicBezTo>
                      <a:pt x="375754" y="100186"/>
                      <a:pt x="378656" y="110207"/>
                      <a:pt x="378656" y="123304"/>
                    </a:cubicBezTo>
                    <a:cubicBezTo>
                      <a:pt x="378656" y="137492"/>
                      <a:pt x="375804" y="148059"/>
                      <a:pt x="370098" y="155004"/>
                    </a:cubicBezTo>
                    <a:cubicBezTo>
                      <a:pt x="364393" y="161949"/>
                      <a:pt x="357126" y="165422"/>
                      <a:pt x="348295" y="165422"/>
                    </a:cubicBezTo>
                    <a:cubicBezTo>
                      <a:pt x="339613" y="165422"/>
                      <a:pt x="332383" y="161937"/>
                      <a:pt x="326603" y="154967"/>
                    </a:cubicBezTo>
                    <a:cubicBezTo>
                      <a:pt x="320824" y="147997"/>
                      <a:pt x="317934" y="137715"/>
                      <a:pt x="317934" y="124122"/>
                    </a:cubicBezTo>
                    <a:cubicBezTo>
                      <a:pt x="317934" y="110480"/>
                      <a:pt x="320799" y="100186"/>
                      <a:pt x="326529" y="93240"/>
                    </a:cubicBezTo>
                    <a:cubicBezTo>
                      <a:pt x="332259" y="86295"/>
                      <a:pt x="339514" y="82822"/>
                      <a:pt x="348295" y="82822"/>
                    </a:cubicBezTo>
                    <a:close/>
                    <a:moveTo>
                      <a:pt x="281769" y="82822"/>
                    </a:moveTo>
                    <a:cubicBezTo>
                      <a:pt x="288466" y="82822"/>
                      <a:pt x="294109" y="84906"/>
                      <a:pt x="298698" y="89073"/>
                    </a:cubicBezTo>
                    <a:cubicBezTo>
                      <a:pt x="303287" y="93240"/>
                      <a:pt x="306226" y="99491"/>
                      <a:pt x="307516" y="107826"/>
                    </a:cubicBezTo>
                    <a:lnTo>
                      <a:pt x="296875" y="109760"/>
                    </a:lnTo>
                    <a:cubicBezTo>
                      <a:pt x="295833" y="104427"/>
                      <a:pt x="294022" y="100440"/>
                      <a:pt x="291443" y="97798"/>
                    </a:cubicBezTo>
                    <a:cubicBezTo>
                      <a:pt x="288863" y="95157"/>
                      <a:pt x="285763" y="93836"/>
                      <a:pt x="282141" y="93836"/>
                    </a:cubicBezTo>
                    <a:cubicBezTo>
                      <a:pt x="276734" y="93836"/>
                      <a:pt x="272256" y="96229"/>
                      <a:pt x="268709" y="101017"/>
                    </a:cubicBezTo>
                    <a:cubicBezTo>
                      <a:pt x="265162" y="105804"/>
                      <a:pt x="263389" y="113407"/>
                      <a:pt x="263389" y="123825"/>
                    </a:cubicBezTo>
                    <a:cubicBezTo>
                      <a:pt x="263389" y="134590"/>
                      <a:pt x="265088" y="142378"/>
                      <a:pt x="268486" y="147191"/>
                    </a:cubicBezTo>
                    <a:cubicBezTo>
                      <a:pt x="271884" y="152003"/>
                      <a:pt x="276238" y="154409"/>
                      <a:pt x="281546" y="154409"/>
                    </a:cubicBezTo>
                    <a:cubicBezTo>
                      <a:pt x="285713" y="154409"/>
                      <a:pt x="289272" y="152809"/>
                      <a:pt x="292224" y="149609"/>
                    </a:cubicBezTo>
                    <a:cubicBezTo>
                      <a:pt x="295176" y="146409"/>
                      <a:pt x="297049" y="141436"/>
                      <a:pt x="297842" y="134689"/>
                    </a:cubicBezTo>
                    <a:lnTo>
                      <a:pt x="308632" y="136401"/>
                    </a:lnTo>
                    <a:cubicBezTo>
                      <a:pt x="307392" y="145826"/>
                      <a:pt x="304279" y="153020"/>
                      <a:pt x="299293" y="157981"/>
                    </a:cubicBezTo>
                    <a:cubicBezTo>
                      <a:pt x="294308" y="162941"/>
                      <a:pt x="288317" y="165422"/>
                      <a:pt x="281322" y="165422"/>
                    </a:cubicBezTo>
                    <a:cubicBezTo>
                      <a:pt x="272839" y="165422"/>
                      <a:pt x="265857" y="161937"/>
                      <a:pt x="260375" y="154967"/>
                    </a:cubicBezTo>
                    <a:cubicBezTo>
                      <a:pt x="254893" y="147997"/>
                      <a:pt x="252152" y="137690"/>
                      <a:pt x="252152" y="124048"/>
                    </a:cubicBezTo>
                    <a:cubicBezTo>
                      <a:pt x="252152" y="110306"/>
                      <a:pt x="254918" y="100000"/>
                      <a:pt x="260449" y="93129"/>
                    </a:cubicBezTo>
                    <a:cubicBezTo>
                      <a:pt x="265981" y="86258"/>
                      <a:pt x="273087" y="82822"/>
                      <a:pt x="281769" y="82822"/>
                    </a:cubicBezTo>
                    <a:close/>
                    <a:moveTo>
                      <a:pt x="215094" y="82822"/>
                    </a:moveTo>
                    <a:cubicBezTo>
                      <a:pt x="221791" y="82822"/>
                      <a:pt x="227434" y="84906"/>
                      <a:pt x="232023" y="89073"/>
                    </a:cubicBezTo>
                    <a:cubicBezTo>
                      <a:pt x="236612" y="93240"/>
                      <a:pt x="239551" y="99491"/>
                      <a:pt x="240841" y="107826"/>
                    </a:cubicBezTo>
                    <a:lnTo>
                      <a:pt x="230200" y="109760"/>
                    </a:lnTo>
                    <a:cubicBezTo>
                      <a:pt x="229158" y="104427"/>
                      <a:pt x="227347" y="100440"/>
                      <a:pt x="224768" y="97798"/>
                    </a:cubicBezTo>
                    <a:cubicBezTo>
                      <a:pt x="222188" y="95157"/>
                      <a:pt x="219088" y="93836"/>
                      <a:pt x="215466" y="93836"/>
                    </a:cubicBezTo>
                    <a:cubicBezTo>
                      <a:pt x="210059" y="93836"/>
                      <a:pt x="205581" y="96229"/>
                      <a:pt x="202034" y="101017"/>
                    </a:cubicBezTo>
                    <a:cubicBezTo>
                      <a:pt x="198487" y="105804"/>
                      <a:pt x="196714" y="113407"/>
                      <a:pt x="196714" y="123825"/>
                    </a:cubicBezTo>
                    <a:cubicBezTo>
                      <a:pt x="196714" y="134590"/>
                      <a:pt x="198413" y="142378"/>
                      <a:pt x="201811" y="147191"/>
                    </a:cubicBezTo>
                    <a:cubicBezTo>
                      <a:pt x="205209" y="152003"/>
                      <a:pt x="209563" y="154409"/>
                      <a:pt x="214871" y="154409"/>
                    </a:cubicBezTo>
                    <a:cubicBezTo>
                      <a:pt x="219038" y="154409"/>
                      <a:pt x="222597" y="152809"/>
                      <a:pt x="225549" y="149609"/>
                    </a:cubicBezTo>
                    <a:cubicBezTo>
                      <a:pt x="228501" y="146409"/>
                      <a:pt x="230374" y="141436"/>
                      <a:pt x="231167" y="134689"/>
                    </a:cubicBezTo>
                    <a:lnTo>
                      <a:pt x="241957" y="136401"/>
                    </a:lnTo>
                    <a:cubicBezTo>
                      <a:pt x="240717" y="145826"/>
                      <a:pt x="237604" y="153020"/>
                      <a:pt x="232618" y="157981"/>
                    </a:cubicBezTo>
                    <a:cubicBezTo>
                      <a:pt x="227633" y="162941"/>
                      <a:pt x="221642" y="165422"/>
                      <a:pt x="214647" y="165422"/>
                    </a:cubicBezTo>
                    <a:cubicBezTo>
                      <a:pt x="206164" y="165422"/>
                      <a:pt x="199182" y="161937"/>
                      <a:pt x="193700" y="154967"/>
                    </a:cubicBezTo>
                    <a:cubicBezTo>
                      <a:pt x="188218" y="147997"/>
                      <a:pt x="185477" y="137690"/>
                      <a:pt x="185477" y="124048"/>
                    </a:cubicBezTo>
                    <a:cubicBezTo>
                      <a:pt x="185477" y="110306"/>
                      <a:pt x="188243" y="100000"/>
                      <a:pt x="193774" y="93129"/>
                    </a:cubicBezTo>
                    <a:cubicBezTo>
                      <a:pt x="199306" y="86258"/>
                      <a:pt x="206412" y="82822"/>
                      <a:pt x="215094" y="82822"/>
                    </a:cubicBezTo>
                    <a:close/>
                    <a:moveTo>
                      <a:pt x="544971" y="57001"/>
                    </a:moveTo>
                    <a:lnTo>
                      <a:pt x="544971" y="84608"/>
                    </a:lnTo>
                    <a:lnTo>
                      <a:pt x="556059" y="84608"/>
                    </a:lnTo>
                    <a:lnTo>
                      <a:pt x="556059" y="95026"/>
                    </a:lnTo>
                    <a:lnTo>
                      <a:pt x="544971" y="95026"/>
                    </a:lnTo>
                    <a:lnTo>
                      <a:pt x="544971" y="141237"/>
                    </a:lnTo>
                    <a:cubicBezTo>
                      <a:pt x="544971" y="145504"/>
                      <a:pt x="545294" y="148257"/>
                      <a:pt x="545939" y="149497"/>
                    </a:cubicBezTo>
                    <a:cubicBezTo>
                      <a:pt x="546881" y="151283"/>
                      <a:pt x="548643" y="152176"/>
                      <a:pt x="551222" y="152176"/>
                    </a:cubicBezTo>
                    <a:cubicBezTo>
                      <a:pt x="552462" y="152176"/>
                      <a:pt x="554075" y="152003"/>
                      <a:pt x="556059" y="151655"/>
                    </a:cubicBezTo>
                    <a:lnTo>
                      <a:pt x="557547" y="163487"/>
                    </a:lnTo>
                    <a:cubicBezTo>
                      <a:pt x="554521" y="164281"/>
                      <a:pt x="551793" y="164678"/>
                      <a:pt x="549362" y="164678"/>
                    </a:cubicBezTo>
                    <a:cubicBezTo>
                      <a:pt x="545542" y="164678"/>
                      <a:pt x="542466" y="163921"/>
                      <a:pt x="540135" y="162408"/>
                    </a:cubicBezTo>
                    <a:cubicBezTo>
                      <a:pt x="537803" y="160895"/>
                      <a:pt x="536203" y="158824"/>
                      <a:pt x="535335" y="156195"/>
                    </a:cubicBezTo>
                    <a:cubicBezTo>
                      <a:pt x="534467" y="153565"/>
                      <a:pt x="534033" y="148332"/>
                      <a:pt x="534033" y="140493"/>
                    </a:cubicBezTo>
                    <a:lnTo>
                      <a:pt x="534033" y="95026"/>
                    </a:lnTo>
                    <a:lnTo>
                      <a:pt x="525996" y="95026"/>
                    </a:lnTo>
                    <a:lnTo>
                      <a:pt x="525996" y="84608"/>
                    </a:lnTo>
                    <a:lnTo>
                      <a:pt x="534033" y="84608"/>
                    </a:lnTo>
                    <a:lnTo>
                      <a:pt x="534033" y="65037"/>
                    </a:lnTo>
                    <a:close/>
                    <a:moveTo>
                      <a:pt x="88460" y="42416"/>
                    </a:moveTo>
                    <a:lnTo>
                      <a:pt x="70586" y="101240"/>
                    </a:lnTo>
                    <a:lnTo>
                      <a:pt x="106521" y="101240"/>
                    </a:lnTo>
                    <a:close/>
                    <a:moveTo>
                      <a:pt x="61503" y="0"/>
                    </a:moveTo>
                    <a:lnTo>
                      <a:pt x="116658" y="0"/>
                    </a:lnTo>
                    <a:lnTo>
                      <a:pt x="178147" y="163636"/>
                    </a:lnTo>
                    <a:lnTo>
                      <a:pt x="125197" y="163636"/>
                    </a:lnTo>
                    <a:lnTo>
                      <a:pt x="117010" y="136624"/>
                    </a:lnTo>
                    <a:lnTo>
                      <a:pt x="59604" y="136624"/>
                    </a:lnTo>
                    <a:lnTo>
                      <a:pt x="51628" y="163636"/>
                    </a:lnTo>
                    <a:lnTo>
                      <a:pt x="0" y="163636"/>
                    </a:lnTo>
                    <a:close/>
                  </a:path>
                </a:pathLst>
              </a:custGeom>
              <a:solidFill>
                <a:srgbClr val="007CBA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D4E50"/>
                  </a:soli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endParaRPr>
              </a:p>
            </p:txBody>
          </p:sp>
        </p:grp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72A1B8C1-798C-4DF8-8496-089EE1F0D7E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66" b="1198"/>
          <a:stretch/>
        </p:blipFill>
        <p:spPr>
          <a:xfrm>
            <a:off x="0" y="30163"/>
            <a:ext cx="12192000" cy="2943225"/>
          </a:xfr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846667FD-E00B-493F-9258-47DE00591F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88538" y="4778861"/>
            <a:ext cx="4206240" cy="2139047"/>
          </a:xfrm>
        </p:spPr>
        <p:txBody>
          <a:bodyPr/>
          <a:lstStyle/>
          <a:p>
            <a:pPr lvl="1"/>
            <a:r>
              <a:rPr lang="en-US" dirty="0"/>
              <a:t>Covers </a:t>
            </a:r>
            <a:r>
              <a:rPr lang="en-US" dirty="0" smtClean="0"/>
              <a:t>ONLY medical deductible expenses</a:t>
            </a:r>
          </a:p>
          <a:p>
            <a:pPr lvl="1"/>
            <a:r>
              <a:rPr lang="en-US" dirty="0" smtClean="0"/>
              <a:t>Does NOT cover: medical copays, coinsurance, non-covered services;  </a:t>
            </a:r>
            <a:r>
              <a:rPr lang="en-US" dirty="0" smtClean="0">
                <a:solidFill>
                  <a:srgbClr val="4D4E50"/>
                </a:solidFill>
              </a:rPr>
              <a:t>prescriptions;</a:t>
            </a:r>
            <a:r>
              <a:rPr lang="en-US" dirty="0" smtClean="0"/>
              <a:t> dental; vision; or over-the-counter </a:t>
            </a:r>
            <a:r>
              <a:rPr lang="en-US" dirty="0"/>
              <a:t>expenses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60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124" grpId="0" build="p"/>
      <p:bldP spid="70" grpId="0" build="p"/>
      <p:bldP spid="9" grpId="0" build="p"/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37080" y="720587"/>
            <a:ext cx="4943960" cy="5481429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The </a:t>
            </a:r>
            <a:r>
              <a:rPr lang="en-US" sz="2400" b="1" dirty="0" smtClean="0"/>
              <a:t>Plan </a:t>
            </a:r>
            <a:r>
              <a:rPr lang="en-US" sz="2400" b="1" dirty="0"/>
              <a:t>5 HRA will </a:t>
            </a:r>
            <a:r>
              <a:rPr lang="en-US" sz="2400" b="1" dirty="0" smtClean="0"/>
              <a:t>reimburse: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/>
              <a:t>Employee only coverage</a:t>
            </a:r>
            <a:r>
              <a:rPr lang="en-US" sz="1800" b="1" dirty="0"/>
              <a:t>: up to $800 of the $2,000 deductible </a:t>
            </a:r>
            <a:r>
              <a:rPr lang="en-US" sz="1800" b="1" dirty="0" smtClean="0"/>
              <a:t>for </a:t>
            </a:r>
            <a:r>
              <a:rPr lang="en-US" sz="1800" b="1" dirty="0"/>
              <a:t>the Plan 5 PPO Group Health Plan.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/>
              <a:t>Employee plus dependent coverage</a:t>
            </a:r>
            <a:r>
              <a:rPr lang="en-US" sz="1800" b="1" dirty="0"/>
              <a:t>: up to $1,600 of the $4,000 deductible </a:t>
            </a:r>
            <a:r>
              <a:rPr lang="en-US" sz="1800" b="1" dirty="0" smtClean="0"/>
              <a:t>for </a:t>
            </a:r>
            <a:r>
              <a:rPr lang="en-US" sz="1800" b="1" dirty="0"/>
              <a:t>the Plan 5 PPO Group Health Plan</a:t>
            </a:r>
            <a:r>
              <a:rPr lang="en-US" sz="1800" b="1" dirty="0" smtClean="0"/>
              <a:t>.</a:t>
            </a:r>
            <a:endParaRPr lang="en-US" sz="1800" dirty="0"/>
          </a:p>
          <a:p>
            <a:endParaRPr lang="en-US" sz="1800" b="1" dirty="0" smtClean="0"/>
          </a:p>
          <a:p>
            <a:endParaRPr lang="en-US" sz="1800" b="1" dirty="0"/>
          </a:p>
          <a:p>
            <a:r>
              <a:rPr lang="en-US" sz="2400" b="1" dirty="0"/>
              <a:t>The </a:t>
            </a:r>
            <a:r>
              <a:rPr lang="en-US" sz="2400" b="1" dirty="0" smtClean="0"/>
              <a:t>Plan </a:t>
            </a:r>
            <a:r>
              <a:rPr lang="en-US" sz="2400" b="1" dirty="0"/>
              <a:t>7 HRA will </a:t>
            </a:r>
            <a:r>
              <a:rPr lang="en-US" sz="2400" b="1" dirty="0" smtClean="0"/>
              <a:t>reimburse: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/>
              <a:t>Employee only coverage</a:t>
            </a:r>
            <a:r>
              <a:rPr lang="en-US" sz="1800" b="1" dirty="0"/>
              <a:t>: up to $1,200 of the $3,000 deductible </a:t>
            </a:r>
            <a:r>
              <a:rPr lang="en-US" sz="1800" b="1" dirty="0" smtClean="0"/>
              <a:t>for </a:t>
            </a:r>
            <a:r>
              <a:rPr lang="en-US" sz="1800" b="1" dirty="0"/>
              <a:t>the Plan 7 High Deductible Group Health Plan.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/>
              <a:t>Employee plus dependent coverage</a:t>
            </a:r>
            <a:r>
              <a:rPr lang="en-US" sz="1800" b="1" dirty="0"/>
              <a:t>: up to $2,400 of the $6,000 family deductible </a:t>
            </a:r>
            <a:r>
              <a:rPr lang="en-US" sz="1800" b="1" dirty="0" smtClean="0"/>
              <a:t>for </a:t>
            </a:r>
            <a:r>
              <a:rPr lang="en-US" sz="1800" b="1" dirty="0"/>
              <a:t>the Plan 7 High Deductible Group Health Plan</a:t>
            </a:r>
            <a:r>
              <a:rPr lang="en-US" sz="1800" b="1" dirty="0" smtClean="0"/>
              <a:t>.</a:t>
            </a:r>
            <a:endParaRPr lang="en-US" sz="1800" dirty="0"/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xmlns="" id="{D2B0D453-3D8E-49CD-9612-A398CCB03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2592" y="834662"/>
            <a:ext cx="4719667" cy="53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6516" y="684893"/>
            <a:ext cx="6324600" cy="685800"/>
          </a:xfrm>
        </p:spPr>
        <p:txBody>
          <a:bodyPr anchor="t"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Your HRA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6516" y="1492968"/>
            <a:ext cx="8520684" cy="4044232"/>
          </a:xfrm>
        </p:spPr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buClrTx/>
              <a:buNone/>
            </a:pPr>
            <a:r>
              <a:rPr lang="en-US" b="1" dirty="0" smtClean="0">
                <a:solidFill>
                  <a:srgbClr val="007CB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Full contribution available January 1, 2021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Tx/>
              <a:buNone/>
            </a:pPr>
            <a:r>
              <a:rPr lang="en-US" sz="2200" b="1" dirty="0" smtClean="0">
                <a:solidFill>
                  <a:srgbClr val="007CB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 Year</a:t>
            </a:r>
          </a:p>
          <a:p>
            <a:pPr marL="396875" lvl="0" indent="0">
              <a:lnSpc>
                <a:spcPct val="150000"/>
              </a:lnSpc>
              <a:spcBef>
                <a:spcPts val="480"/>
              </a:spcBef>
              <a:buClrTx/>
              <a:buNone/>
            </a:pPr>
            <a:r>
              <a:rPr lang="en-US" sz="2000" dirty="0" smtClean="0">
                <a:solidFill>
                  <a:srgbClr val="3536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Service </a:t>
            </a:r>
            <a:r>
              <a:rPr lang="en-US" sz="2000" dirty="0">
                <a:solidFill>
                  <a:srgbClr val="3536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dates must fall between </a:t>
            </a:r>
            <a:r>
              <a:rPr lang="en-US" sz="2000" u="sng" dirty="0" smtClean="0">
                <a:solidFill>
                  <a:srgbClr val="3536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January </a:t>
            </a:r>
            <a:r>
              <a:rPr lang="en-US" sz="2000" u="sng" dirty="0">
                <a:solidFill>
                  <a:srgbClr val="3536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1, </a:t>
            </a:r>
            <a:r>
              <a:rPr lang="en-US" sz="2000" u="sng" dirty="0" smtClean="0">
                <a:solidFill>
                  <a:srgbClr val="3536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2021 </a:t>
            </a:r>
            <a:r>
              <a:rPr lang="en-US" sz="2000" u="sng" dirty="0">
                <a:solidFill>
                  <a:srgbClr val="3536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US" sz="2000" u="sng" dirty="0" smtClean="0">
                <a:solidFill>
                  <a:srgbClr val="3536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</a:t>
            </a:r>
            <a:r>
              <a:rPr lang="en-US" sz="2000" u="sng" dirty="0">
                <a:solidFill>
                  <a:srgbClr val="3536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31, </a:t>
            </a:r>
            <a:r>
              <a:rPr lang="en-US" sz="2000" u="sng" dirty="0" smtClean="0">
                <a:solidFill>
                  <a:srgbClr val="3536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2021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en-US" sz="2200" b="1" dirty="0" smtClean="0">
                <a:solidFill>
                  <a:srgbClr val="007CB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Occasional substantiation requests</a:t>
            </a:r>
          </a:p>
          <a:p>
            <a:pPr marL="393192" lvl="1" indent="0">
              <a:buClrTx/>
              <a:buNone/>
            </a:pPr>
            <a:r>
              <a:rPr lang="en-US" sz="2000" dirty="0" smtClean="0">
                <a:solidFill>
                  <a:srgbClr val="3536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Explanations of benefits required</a:t>
            </a:r>
          </a:p>
          <a:p>
            <a:pPr marL="4763" lvl="1" indent="-4763">
              <a:lnSpc>
                <a:spcPct val="150000"/>
              </a:lnSpc>
              <a:spcBef>
                <a:spcPts val="528"/>
              </a:spcBef>
              <a:buClrTx/>
              <a:buNone/>
            </a:pPr>
            <a:r>
              <a:rPr lang="en-US" b="1" dirty="0" smtClean="0">
                <a:solidFill>
                  <a:srgbClr val="007CB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</a:t>
            </a:r>
            <a:r>
              <a:rPr lang="en-US" b="1" dirty="0">
                <a:solidFill>
                  <a:srgbClr val="007CB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n-US" b="1" dirty="0" smtClean="0">
                <a:solidFill>
                  <a:srgbClr val="007CB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anyone covered on your Anthem policy</a:t>
            </a:r>
            <a:endParaRPr lang="en-US" b="1" kern="0" cap="all" spc="100" dirty="0">
              <a:solidFill>
                <a:srgbClr val="007CB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3192" lvl="1" indent="0">
              <a:buClrTx/>
              <a:buNone/>
            </a:pPr>
            <a:endParaRPr lang="en-US" sz="2000" dirty="0" smtClean="0">
              <a:solidFill>
                <a:srgbClr val="3536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 smtClean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6" y="5660136"/>
            <a:ext cx="1648968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xmlns="" id="{DFA13E40-F9E7-49E9-A576-E4722CCEDB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2005" r="104" b="61796"/>
          <a:stretch/>
        </p:blipFill>
        <p:spPr>
          <a:xfrm>
            <a:off x="0" y="0"/>
            <a:ext cx="12192000" cy="29845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C7A2C6-0D61-4530-ADEE-482BA17AF592}"/>
              </a:ext>
            </a:extLst>
          </p:cNvPr>
          <p:cNvSpPr/>
          <p:nvPr/>
        </p:nvSpPr>
        <p:spPr bwMode="auto">
          <a:xfrm>
            <a:off x="0" y="2121650"/>
            <a:ext cx="12192000" cy="844340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4" tIns="146300" rIns="182874" bIns="1463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solidFill>
                <a:schemeClr val="tx2"/>
              </a:solidFill>
              <a:cs typeface="Segoe UI Semilight" panose="020B04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73758" y="2984500"/>
            <a:ext cx="5941342" cy="3653166"/>
          </a:xfrm>
        </p:spPr>
        <p:txBody>
          <a:bodyPr/>
          <a:lstStyle/>
          <a:p>
            <a:pPr lvl="4"/>
            <a:r>
              <a:rPr lang="en-US" altLang="en-US" dirty="0"/>
              <a:t>Easy</a:t>
            </a:r>
          </a:p>
          <a:p>
            <a:pPr lvl="5"/>
            <a:r>
              <a:rPr lang="en-US" altLang="en-US" dirty="0"/>
              <a:t>a simple swipe of the </a:t>
            </a:r>
            <a:r>
              <a:rPr lang="en-US" altLang="en-US" dirty="0" smtClean="0"/>
              <a:t>card </a:t>
            </a:r>
            <a:r>
              <a:rPr lang="en-US" altLang="en-US" dirty="0"/>
              <a:t>makes it hassle free!</a:t>
            </a:r>
          </a:p>
          <a:p>
            <a:pPr lvl="4"/>
            <a:r>
              <a:rPr lang="en-US" altLang="en-US" dirty="0"/>
              <a:t>Automatic</a:t>
            </a:r>
          </a:p>
          <a:p>
            <a:pPr lvl="5"/>
            <a:r>
              <a:rPr lang="en-US" altLang="en-US" dirty="0"/>
              <a:t>funds are immediately deducted from your </a:t>
            </a:r>
            <a:r>
              <a:rPr lang="en-US" altLang="en-US" dirty="0" smtClean="0"/>
              <a:t>HRA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at the time you incur the expense.</a:t>
            </a:r>
          </a:p>
          <a:p>
            <a:pPr lvl="4"/>
            <a:r>
              <a:rPr lang="en-US" altLang="en-US" dirty="0"/>
              <a:t>Convenient</a:t>
            </a:r>
          </a:p>
          <a:p>
            <a:pPr lvl="5"/>
            <a:r>
              <a:rPr lang="en-US" altLang="en-US" dirty="0"/>
              <a:t>there are no manual claim forms to submit.</a:t>
            </a:r>
          </a:p>
          <a:p>
            <a:pPr lvl="4"/>
            <a:r>
              <a:rPr lang="en-US" altLang="en-US" dirty="0"/>
              <a:t>Simple to Track</a:t>
            </a:r>
          </a:p>
          <a:p>
            <a:pPr lvl="5"/>
            <a:r>
              <a:rPr lang="en-US" altLang="en-US" dirty="0"/>
              <a:t>consumer current balance is available 24/7 at the web site listed on the back of the </a:t>
            </a:r>
            <a:r>
              <a:rPr lang="en-US" altLang="en-US" dirty="0" smtClean="0"/>
              <a:t>card</a:t>
            </a:r>
            <a:r>
              <a:rPr lang="en-US" altLang="en-US" dirty="0"/>
              <a:t>.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73758" y="1382688"/>
            <a:ext cx="6987628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304792" marR="0" lvl="0" indent="-304792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5000"/>
              </a:spcAft>
              <a:buClr>
                <a:srgbClr val="000066"/>
              </a:buClr>
              <a:buSzTx/>
              <a:buFont typeface="Symbol" pitchFamily="18" charset="2"/>
              <a:buChar char="·"/>
              <a:tabLst>
                <a:tab pos="304792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B2558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891"/>
            <a:ext cx="11658600" cy="752099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LD&amp;B Benefits Card</a:t>
            </a:r>
            <a:r>
              <a:rPr lang="en-US" dirty="0" smtClean="0"/>
              <a:t>				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86" y="3660725"/>
            <a:ext cx="3352800" cy="211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45155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0">
            <a:extLst>
              <a:ext uri="{FF2B5EF4-FFF2-40B4-BE49-F238E27FC236}">
                <a16:creationId xmlns:a16="http://schemas.microsoft.com/office/drawing/2014/main" xmlns="" id="{F6D961FF-AC90-450A-B32D-7817EEA9C26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4" b="24544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 Account Access on the 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E12D23-C655-455B-B8CA-348B490E6B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7663" y="3294924"/>
            <a:ext cx="3749040" cy="3111308"/>
          </a:xfrm>
        </p:spPr>
        <p:txBody>
          <a:bodyPr/>
          <a:lstStyle/>
          <a:p>
            <a:pPr lvl="4"/>
            <a:r>
              <a:rPr lang="en-US" dirty="0"/>
              <a:t>Provides Additional Timing-Saving Options </a:t>
            </a:r>
          </a:p>
          <a:p>
            <a:pPr lvl="1"/>
            <a:r>
              <a:rPr lang="en-US" dirty="0"/>
              <a:t>View claims requiring receipts </a:t>
            </a:r>
          </a:p>
          <a:p>
            <a:pPr lvl="1"/>
            <a:r>
              <a:rPr lang="en-US" dirty="0"/>
              <a:t>Submit </a:t>
            </a:r>
            <a:r>
              <a:rPr lang="en-US" dirty="0" smtClean="0"/>
              <a:t>medical and </a:t>
            </a:r>
            <a:r>
              <a:rPr lang="en-US" smtClean="0"/>
              <a:t>dependent care FSA </a:t>
            </a:r>
            <a:r>
              <a:rPr lang="en-US" dirty="0" smtClean="0"/>
              <a:t>claims</a:t>
            </a:r>
            <a:endParaRPr lang="en-US" dirty="0"/>
          </a:p>
          <a:p>
            <a:pPr lvl="1"/>
            <a:r>
              <a:rPr lang="en-US" dirty="0"/>
              <a:t>Take a picture of a receipt and submit for a new or existing </a:t>
            </a:r>
            <a:r>
              <a:rPr lang="en-US" dirty="0" smtClean="0"/>
              <a:t>claim</a:t>
            </a:r>
          </a:p>
          <a:p>
            <a:pPr lvl="1"/>
            <a:r>
              <a:rPr lang="en-US" dirty="0" smtClean="0"/>
              <a:t>Use the eligible expense scanner in your app to quickly find eligible items in the store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43C57B7-B313-4FD4-A2F1-58B05DC2E4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4"/>
            <a:r>
              <a:rPr lang="en-US" dirty="0"/>
              <a:t>Easy, Convenient </a:t>
            </a:r>
            <a:br>
              <a:rPr lang="en-US" dirty="0"/>
            </a:br>
            <a:r>
              <a:rPr lang="en-US" dirty="0"/>
              <a:t>&amp; Secure</a:t>
            </a:r>
          </a:p>
          <a:p>
            <a:pPr lvl="1"/>
            <a:r>
              <a:rPr lang="en-US" dirty="0"/>
              <a:t>Check available balances 24/7 </a:t>
            </a:r>
          </a:p>
          <a:p>
            <a:pPr lvl="1"/>
            <a:r>
              <a:rPr lang="en-US" dirty="0"/>
              <a:t>View account details </a:t>
            </a:r>
          </a:p>
          <a:p>
            <a:pPr lvl="1"/>
            <a:r>
              <a:rPr lang="en-US" dirty="0"/>
              <a:t>Click to call or email Customer Service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B553BEC-D477-45D3-9946-B9420C64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4"/>
            <a:r>
              <a:rPr lang="en-US" dirty="0"/>
              <a:t>Connects You with </a:t>
            </a:r>
            <a:br>
              <a:rPr lang="en-US" dirty="0"/>
            </a:br>
            <a:r>
              <a:rPr lang="en-US" dirty="0"/>
              <a:t>the Details </a:t>
            </a:r>
          </a:p>
          <a:p>
            <a:pPr lvl="1"/>
            <a:r>
              <a:rPr lang="en-US" dirty="0"/>
              <a:t>Simply login to the app using the </a:t>
            </a:r>
            <a:r>
              <a:rPr lang="en-US" dirty="0" smtClean="0"/>
              <a:t>your </a:t>
            </a:r>
            <a:r>
              <a:rPr lang="en-US" dirty="0"/>
              <a:t>username and password </a:t>
            </a:r>
            <a:r>
              <a:rPr lang="en-US" dirty="0" smtClean="0"/>
              <a:t>(instructions provided upon enrollment) </a:t>
            </a:r>
            <a:endParaRPr lang="en-US" dirty="0"/>
          </a:p>
          <a:p>
            <a:pPr lvl="1"/>
            <a:r>
              <a:rPr lang="en-US" dirty="0"/>
              <a:t>No sensitive account information is ever stored on the mobile device; secure encryption is used to protect all transmissions</a:t>
            </a:r>
          </a:p>
        </p:txBody>
      </p:sp>
      <p:sp>
        <p:nvSpPr>
          <p:cNvPr id="3097" name="Rectangle 3096">
            <a:extLst>
              <a:ext uri="{FF2B5EF4-FFF2-40B4-BE49-F238E27FC236}">
                <a16:creationId xmlns:a16="http://schemas.microsoft.com/office/drawing/2014/main" xmlns="" id="{A8FAD375-4088-4A4E-BDCA-A1E9464D7A8C}"/>
              </a:ext>
            </a:extLst>
          </p:cNvPr>
          <p:cNvSpPr/>
          <p:nvPr/>
        </p:nvSpPr>
        <p:spPr bwMode="auto">
          <a:xfrm>
            <a:off x="102870" y="2137410"/>
            <a:ext cx="11910060" cy="1157514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67000">
                <a:srgbClr val="FFFFFF"/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E50"/>
              </a:solidFill>
              <a:effectLst/>
              <a:uLnTx/>
              <a:uFillTx/>
              <a:latin typeface="Segoe UI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663" y="429445"/>
            <a:ext cx="4305358" cy="1846659"/>
          </a:xfrm>
          <a:prstGeom prst="rect">
            <a:avLst/>
          </a:prstGeom>
        </p:spPr>
        <p:txBody>
          <a:bodyPr vert="horz" wrap="square" lIns="182880" tIns="182880" rIns="182880" bIns="182880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LD&amp;B Mobile App and</a:t>
            </a:r>
          </a:p>
          <a:p>
            <a:pPr algn="l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 Portal Access</a:t>
            </a:r>
          </a:p>
        </p:txBody>
      </p:sp>
    </p:spTree>
    <p:extLst>
      <p:ext uri="{BB962C8B-B14F-4D97-AF65-F5344CB8AC3E}">
        <p14:creationId xmlns:p14="http://schemas.microsoft.com/office/powerpoint/2010/main" val="1325174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A picture containing person, man, cellphone&#10;&#10;Description automatically generated">
            <a:extLst>
              <a:ext uri="{FF2B5EF4-FFF2-40B4-BE49-F238E27FC236}">
                <a16:creationId xmlns:a16="http://schemas.microsoft.com/office/drawing/2014/main" xmlns="" id="{878891D7-1CC1-42E0-88CF-8F12BBA7C8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b="15637"/>
          <a:stretch/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9222" y="4379154"/>
            <a:ext cx="3973554" cy="923330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D4726D-2A76-451B-B545-EF22D195A4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147" y="5133590"/>
            <a:ext cx="11235705" cy="1376763"/>
          </a:xfrm>
        </p:spPr>
        <p:txBody>
          <a:bodyPr/>
          <a:lstStyle/>
          <a:p>
            <a:pPr algn="ctr"/>
            <a:r>
              <a:rPr lang="en-US" dirty="0" smtClean="0"/>
              <a:t>Contact your administrator: </a:t>
            </a:r>
            <a:r>
              <a:rPr lang="en-US" dirty="0" smtClean="0">
                <a:solidFill>
                  <a:schemeClr val="tx1"/>
                </a:solidFill>
              </a:rPr>
              <a:t>Megan Throngard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Phone: 877-532-5478 or Email: mthrongard@gmail.com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/>
              <a:t>www.ldbbenefitsadmin.com | LD&amp;B Benefits Administrators Mobile App | LD&amp;B Consumer Portal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1364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13" y="220723"/>
            <a:ext cx="5179087" cy="923330"/>
          </a:xfrm>
          <a:prstGeom prst="rect">
            <a:avLst/>
          </a:prstGeom>
        </p:spPr>
        <p:txBody>
          <a:bodyPr vert="horz" wrap="square" lIns="182880" tIns="182880" rIns="182880" bIns="182880" rtlCol="0">
            <a:spAutoFit/>
          </a:bodyPr>
          <a:lstStyle/>
          <a:p>
            <a:pPr algn="l"/>
            <a:r>
              <a:rPr lang="en-US" sz="36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Enrollment is open now!</a:t>
            </a:r>
          </a:p>
        </p:txBody>
      </p:sp>
    </p:spTree>
    <p:extLst>
      <p:ext uri="{BB962C8B-B14F-4D97-AF65-F5344CB8AC3E}">
        <p14:creationId xmlns:p14="http://schemas.microsoft.com/office/powerpoint/2010/main" val="31399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X2019">
  <a:themeElements>
    <a:clrScheme name="WEXhealth 2019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007CBA"/>
      </a:accent1>
      <a:accent2>
        <a:srgbClr val="32A0C4"/>
      </a:accent2>
      <a:accent3>
        <a:srgbClr val="51C3CA"/>
      </a:accent3>
      <a:accent4>
        <a:srgbClr val="4D4E50"/>
      </a:accent4>
      <a:accent5>
        <a:srgbClr val="93948D"/>
      </a:accent5>
      <a:accent6>
        <a:srgbClr val="002D40"/>
      </a:accent6>
      <a:hlink>
        <a:srgbClr val="336699"/>
      </a:hlink>
      <a:folHlink>
        <a:srgbClr val="FFCC66"/>
      </a:folHlink>
    </a:clrScheme>
    <a:fontScheme name="MS Fonts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 smtClean="0">
            <a:solidFill>
              <a:schemeClr val="tx2"/>
            </a:solidFill>
            <a:cs typeface="Segoe UI Semilight" panose="020B04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182880" tIns="182880" rIns="182880" bIns="182880" rtlCol="0">
        <a:spAutoFit/>
      </a:bodyPr>
      <a:lstStyle>
        <a:defPPr algn="l">
          <a:defRPr smtClean="0"/>
        </a:defPPr>
      </a:lstStyle>
    </a:txDef>
  </a:objectDefaults>
  <a:extraClrSchemeLst/>
  <a:custClrLst>
    <a:custClr name="Red">
      <a:srgbClr val="CB2032"/>
    </a:custClr>
    <a:custClr name="Green">
      <a:srgbClr val="9CCB3B"/>
    </a:custClr>
    <a:custClr name="Blue">
      <a:srgbClr val="256C82"/>
    </a:custClr>
    <a:custClr name="LightBlue">
      <a:srgbClr val="76ACC0"/>
    </a:custClr>
  </a:custClrLst>
  <a:extLst>
    <a:ext uri="{05A4C25C-085E-4340-85A3-A5531E510DB2}">
      <thm15:themeFamily xmlns:thm15="http://schemas.microsoft.com/office/thememl/2012/main" name="WEX2019" id="{619CEEEB-F8AA-4D89-B0D2-4493259CCB09}" vid="{8B5E2BF8-CCF3-4630-B74A-816F7B09F9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391</Words>
  <Application>Microsoft Office PowerPoint</Application>
  <PresentationFormat>Widescreen</PresentationFormat>
  <Paragraphs>56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Constantia</vt:lpstr>
      <vt:lpstr>Helvetica Light</vt:lpstr>
      <vt:lpstr>Segoe UI</vt:lpstr>
      <vt:lpstr>Segoe UI Semilight</vt:lpstr>
      <vt:lpstr>Symbol</vt:lpstr>
      <vt:lpstr>Times</vt:lpstr>
      <vt:lpstr>Wingdings</vt:lpstr>
      <vt:lpstr>Wingdings 2</vt:lpstr>
      <vt:lpstr>Flow</vt:lpstr>
      <vt:lpstr>WEX2019</vt:lpstr>
      <vt:lpstr>Health Reimbursement  Arrangement</vt:lpstr>
      <vt:lpstr>What is a Health Reimbursement Arrangement (HRA)? </vt:lpstr>
      <vt:lpstr>PowerPoint Presentation</vt:lpstr>
      <vt:lpstr>Your HRA</vt:lpstr>
      <vt:lpstr>LD&amp;B Benefits Card     </vt:lpstr>
      <vt:lpstr>FSA Account Access on the Go</vt:lpstr>
      <vt:lpstr>Questions?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FSA</dc:title>
  <dc:creator>Olivia Kohler</dc:creator>
  <cp:lastModifiedBy>Melissa Wright</cp:lastModifiedBy>
  <cp:revision>37</cp:revision>
  <dcterms:created xsi:type="dcterms:W3CDTF">2020-02-26T16:45:35Z</dcterms:created>
  <dcterms:modified xsi:type="dcterms:W3CDTF">2020-10-14T18:32:44Z</dcterms:modified>
</cp:coreProperties>
</file>